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6"/>
  </p:notesMasterIdLst>
  <p:handoutMasterIdLst>
    <p:handoutMasterId r:id="rId17"/>
  </p:handoutMasterIdLst>
  <p:sldIdLst>
    <p:sldId id="566" r:id="rId2"/>
    <p:sldId id="625" r:id="rId3"/>
    <p:sldId id="626" r:id="rId4"/>
    <p:sldId id="627" r:id="rId5"/>
    <p:sldId id="628" r:id="rId6"/>
    <p:sldId id="641" r:id="rId7"/>
    <p:sldId id="643" r:id="rId8"/>
    <p:sldId id="631" r:id="rId9"/>
    <p:sldId id="632" r:id="rId10"/>
    <p:sldId id="647" r:id="rId11"/>
    <p:sldId id="648" r:id="rId12"/>
    <p:sldId id="651" r:id="rId13"/>
    <p:sldId id="655" r:id="rId14"/>
    <p:sldId id="657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FF391"/>
    <a:srgbClr val="00C284"/>
    <a:srgbClr val="4CEC83"/>
    <a:srgbClr val="000001"/>
    <a:srgbClr val="5657E5"/>
    <a:srgbClr val="C08500"/>
    <a:srgbClr val="FFFF00"/>
    <a:srgbClr val="E3E2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175" autoAdjust="0"/>
    <p:restoredTop sz="84798" autoAdjust="0"/>
  </p:normalViewPr>
  <p:slideViewPr>
    <p:cSldViewPr snapToGrid="0" snapToObjects="1">
      <p:cViewPr>
        <p:scale>
          <a:sx n="100" d="100"/>
          <a:sy n="100" d="100"/>
        </p:scale>
        <p:origin x="-904" y="-80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handoutMaster" Target="handoutMasters/handoutMaster1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9B6A75-0122-4644-A465-CF79C920F310}" type="datetimeFigureOut">
              <a:rPr lang="en-US" smtClean="0"/>
              <a:pPr/>
              <a:t>23/6/13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977C84-E5D0-854F-A0C7-87F00EDCD1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04221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E4C1E1-4800-8D40-B4C2-491991FE0AA7}" type="datetimeFigureOut">
              <a:rPr lang="en-US"/>
              <a:pPr/>
              <a:t>23/6/13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85BF92-993A-0E46-9C9B-67E79B6EF132}" type="slidenum">
              <a:rPr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69371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et</a:t>
            </a:r>
            <a:r>
              <a:rPr lang="en-US" baseline="0" dirty="0" smtClean="0"/>
              <a:t> al: italic</a:t>
            </a:r>
          </a:p>
          <a:p>
            <a:r>
              <a:rPr lang="en-US" baseline="0" dirty="0" smtClean="0"/>
              <a:t>Titles: should be capitals</a:t>
            </a:r>
          </a:p>
          <a:p>
            <a:r>
              <a:rPr lang="en-US" baseline="0" dirty="0" smtClean="0"/>
              <a:t>Inconsitent use of periods. In prensentation, no periods.</a:t>
            </a:r>
          </a:p>
          <a:p>
            <a:r>
              <a:rPr lang="en-US" baseline="0" dirty="0" smtClean="0"/>
              <a:t>Tile slide: put CMU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21F711-3BD3-0342-981A-77E16A6AAF69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A2DA9B5-0412-9D4B-BF68-3D88BCD6EF9E}" type="slidenum">
              <a:rPr lang="en-US" sz="1200"/>
              <a:pPr eaLnBrk="1" hangingPunct="1"/>
              <a:t>14</a:t>
            </a:fld>
            <a:endParaRPr 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26AE5-DCF7-9242-B4A4-D83943B0F2FF}" type="datetime1">
              <a:rPr lang="en-US" smtClean="0"/>
              <a:pPr/>
              <a:t>23/6/13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D857-B0CF-F041-8A1E-44C76D59D8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8061F-DD49-2547-A31E-D425AAFAF0B9}" type="datetime1">
              <a:rPr lang="en-US" smtClean="0"/>
              <a:pPr/>
              <a:t>23/6/13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D857-B0CF-F041-8A1E-44C76D59D8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1735-6BBB-174F-B03C-71150BA3A4DD}" type="datetime1">
              <a:rPr lang="en-US" smtClean="0"/>
              <a:pPr/>
              <a:t>23/6/13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D857-B0CF-F041-8A1E-44C76D59D8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481" y="273629"/>
            <a:ext cx="8226720" cy="11420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457200" y="6246813"/>
            <a:ext cx="2125663" cy="4730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37587B-7772-9B4F-989B-3AB8A8373625}" type="datetime1">
              <a:rPr lang="en-US" smtClean="0"/>
              <a:pPr>
                <a:defRPr/>
              </a:pPr>
              <a:t>23/6/13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>
          <a:xfrm>
            <a:off x="3127375" y="6246813"/>
            <a:ext cx="2895600" cy="4730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>
          <a:xfrm>
            <a:off x="6556375" y="6246813"/>
            <a:ext cx="2127250" cy="4730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93AF67-5CAA-4747-ACEB-94B73543AFD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1E6B7-312F-B244-998A-B1C98719F2BB}" type="datetime1">
              <a:rPr lang="en-US" smtClean="0"/>
              <a:pPr/>
              <a:t>23/6/13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D857-B0CF-F041-8A1E-44C76D59D8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36BDB-6FF6-6F43-8C18-2EB6464364C7}" type="datetime1">
              <a:rPr lang="en-US" smtClean="0"/>
              <a:pPr/>
              <a:t>23/6/13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D857-B0CF-F041-8A1E-44C76D59D8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2F5D1-0EC1-6944-9A17-EE82ADA88D81}" type="datetime1">
              <a:rPr lang="en-US" smtClean="0"/>
              <a:pPr/>
              <a:t>23/6/13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D857-B0CF-F041-8A1E-44C76D59D8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14A8D-B12B-1545-92A1-EFDD9B35CC4E}" type="datetime1">
              <a:rPr lang="en-US" smtClean="0"/>
              <a:pPr/>
              <a:t>23/6/13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D857-B0CF-F041-8A1E-44C76D59D8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F30BA-9743-EF49-AE25-FA1B4B1F4D88}" type="datetime1">
              <a:rPr lang="en-US" smtClean="0"/>
              <a:pPr/>
              <a:t>23/6/13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D857-B0CF-F041-8A1E-44C76D59D8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C0918-5EF7-4544-AEBB-D7F9FD66978B}" type="datetime1">
              <a:rPr lang="en-US" smtClean="0"/>
              <a:pPr/>
              <a:t>23/6/13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D857-B0CF-F041-8A1E-44C76D59D8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07596-0FBB-604D-97B5-115509CFA249}" type="datetime1">
              <a:rPr lang="en-US" smtClean="0"/>
              <a:pPr/>
              <a:t>23/6/13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D857-B0CF-F041-8A1E-44C76D59D8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A9357-404F-7741-B0D6-632136407428}" type="datetime1">
              <a:rPr lang="en-US" smtClean="0"/>
              <a:pPr/>
              <a:t>23/6/13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D857-B0CF-F041-8A1E-44C76D59D8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3540" y="-17642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DA691-6FE6-2A45-8D4C-4971CE3ADA79}" type="datetime1">
              <a:rPr lang="en-US" smtClean="0"/>
              <a:pPr/>
              <a:t>23/6/13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61D857-B0CF-F041-8A1E-44C76D59D89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l" defTabSz="457200" rtl="0" eaLnBrk="1" latinLnBrk="0" hangingPunct="1">
        <a:spcBef>
          <a:spcPct val="0"/>
        </a:spcBef>
        <a:buNone/>
        <a:defRPr sz="4400" b="0" kern="1200">
          <a:solidFill>
            <a:srgbClr val="4777B4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accent6">
              <a:lumMod val="7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5.emf"/><Relationship Id="rId3" Type="http://schemas.openxmlformats.org/officeDocument/2006/relationships/image" Target="../media/image56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5.emf"/><Relationship Id="rId3" Type="http://schemas.openxmlformats.org/officeDocument/2006/relationships/image" Target="../media/image57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4" Type="http://schemas.openxmlformats.org/officeDocument/2006/relationships/image" Target="../media/image60.png"/><Relationship Id="rId5" Type="http://schemas.openxmlformats.org/officeDocument/2006/relationships/image" Target="../media/image61.png"/><Relationship Id="rId6" Type="http://schemas.openxmlformats.org/officeDocument/2006/relationships/image" Target="../media/image62.png"/><Relationship Id="rId7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4.png"/><Relationship Id="rId20" Type="http://schemas.openxmlformats.org/officeDocument/2006/relationships/image" Target="../media/image8.png"/><Relationship Id="rId21" Type="http://schemas.openxmlformats.org/officeDocument/2006/relationships/image" Target="../media/image13.png"/><Relationship Id="rId22" Type="http://schemas.openxmlformats.org/officeDocument/2006/relationships/image" Target="../media/image16.png"/><Relationship Id="rId23" Type="http://schemas.openxmlformats.org/officeDocument/2006/relationships/image" Target="../media/image24.png"/><Relationship Id="rId24" Type="http://schemas.openxmlformats.org/officeDocument/2006/relationships/image" Target="../media/image52.png"/><Relationship Id="rId25" Type="http://schemas.openxmlformats.org/officeDocument/2006/relationships/image" Target="../media/image64.png"/><Relationship Id="rId10" Type="http://schemas.openxmlformats.org/officeDocument/2006/relationships/image" Target="../media/image15.png"/><Relationship Id="rId11" Type="http://schemas.openxmlformats.org/officeDocument/2006/relationships/image" Target="../media/image17.png"/><Relationship Id="rId12" Type="http://schemas.openxmlformats.org/officeDocument/2006/relationships/image" Target="../media/image18.png"/><Relationship Id="rId13" Type="http://schemas.openxmlformats.org/officeDocument/2006/relationships/image" Target="../media/image19.png"/><Relationship Id="rId14" Type="http://schemas.openxmlformats.org/officeDocument/2006/relationships/image" Target="../media/image20.png"/><Relationship Id="rId15" Type="http://schemas.openxmlformats.org/officeDocument/2006/relationships/image" Target="../media/image1.png"/><Relationship Id="rId16" Type="http://schemas.openxmlformats.org/officeDocument/2006/relationships/image" Target="../media/image4.png"/><Relationship Id="rId17" Type="http://schemas.openxmlformats.org/officeDocument/2006/relationships/image" Target="../media/image5.png"/><Relationship Id="rId18" Type="http://schemas.openxmlformats.org/officeDocument/2006/relationships/image" Target="../media/image6.png"/><Relationship Id="rId19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2.png"/><Relationship Id="rId8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8.png"/><Relationship Id="rId20" Type="http://schemas.openxmlformats.org/officeDocument/2006/relationships/image" Target="../media/image19.png"/><Relationship Id="rId21" Type="http://schemas.openxmlformats.org/officeDocument/2006/relationships/image" Target="../media/image20.png"/><Relationship Id="rId10" Type="http://schemas.openxmlformats.org/officeDocument/2006/relationships/image" Target="../media/image9.png"/><Relationship Id="rId11" Type="http://schemas.openxmlformats.org/officeDocument/2006/relationships/image" Target="../media/image10.png"/><Relationship Id="rId12" Type="http://schemas.openxmlformats.org/officeDocument/2006/relationships/image" Target="../media/image11.png"/><Relationship Id="rId13" Type="http://schemas.openxmlformats.org/officeDocument/2006/relationships/image" Target="../media/image12.png"/><Relationship Id="rId14" Type="http://schemas.openxmlformats.org/officeDocument/2006/relationships/image" Target="../media/image13.png"/><Relationship Id="rId15" Type="http://schemas.openxmlformats.org/officeDocument/2006/relationships/image" Target="../media/image14.png"/><Relationship Id="rId16" Type="http://schemas.openxmlformats.org/officeDocument/2006/relationships/image" Target="../media/image15.png"/><Relationship Id="rId17" Type="http://schemas.openxmlformats.org/officeDocument/2006/relationships/image" Target="../media/image16.png"/><Relationship Id="rId18" Type="http://schemas.openxmlformats.org/officeDocument/2006/relationships/image" Target="../media/image17.png"/><Relationship Id="rId19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5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4" Type="http://schemas.openxmlformats.org/officeDocument/2006/relationships/image" Target="../media/image27.emf"/><Relationship Id="rId5" Type="http://schemas.openxmlformats.org/officeDocument/2006/relationships/image" Target="../media/image28.emf"/><Relationship Id="rId6" Type="http://schemas.openxmlformats.org/officeDocument/2006/relationships/image" Target="../media/image29.emf"/><Relationship Id="rId7" Type="http://schemas.openxmlformats.org/officeDocument/2006/relationships/image" Target="../media/image30.emf"/><Relationship Id="rId8" Type="http://schemas.openxmlformats.org/officeDocument/2006/relationships/image" Target="../media/image31.emf"/><Relationship Id="rId9" Type="http://schemas.openxmlformats.org/officeDocument/2006/relationships/image" Target="../media/image32.emf"/><Relationship Id="rId10" Type="http://schemas.openxmlformats.org/officeDocument/2006/relationships/image" Target="../media/image33.emf"/><Relationship Id="rId11" Type="http://schemas.openxmlformats.org/officeDocument/2006/relationships/image" Target="../media/image34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4" Type="http://schemas.openxmlformats.org/officeDocument/2006/relationships/image" Target="../media/image37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4" Type="http://schemas.openxmlformats.org/officeDocument/2006/relationships/image" Target="../media/image40.emf"/><Relationship Id="rId5" Type="http://schemas.openxmlformats.org/officeDocument/2006/relationships/image" Target="../media/image41.emf"/><Relationship Id="rId6" Type="http://schemas.openxmlformats.org/officeDocument/2006/relationships/image" Target="../media/image42.emf"/><Relationship Id="rId7" Type="http://schemas.openxmlformats.org/officeDocument/2006/relationships/image" Target="../media/image43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4" Type="http://schemas.openxmlformats.org/officeDocument/2006/relationships/image" Target="../media/image46.emf"/><Relationship Id="rId5" Type="http://schemas.openxmlformats.org/officeDocument/2006/relationships/image" Target="../media/image47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emf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4.png"/><Relationship Id="rId20" Type="http://schemas.openxmlformats.org/officeDocument/2006/relationships/image" Target="../media/image15.png"/><Relationship Id="rId21" Type="http://schemas.openxmlformats.org/officeDocument/2006/relationships/image" Target="../media/image16.png"/><Relationship Id="rId22" Type="http://schemas.openxmlformats.org/officeDocument/2006/relationships/image" Target="../media/image18.png"/><Relationship Id="rId23" Type="http://schemas.openxmlformats.org/officeDocument/2006/relationships/image" Target="../media/image19.png"/><Relationship Id="rId24" Type="http://schemas.openxmlformats.org/officeDocument/2006/relationships/image" Target="../media/image20.png"/><Relationship Id="rId10" Type="http://schemas.openxmlformats.org/officeDocument/2006/relationships/image" Target="../media/image5.png"/><Relationship Id="rId11" Type="http://schemas.openxmlformats.org/officeDocument/2006/relationships/image" Target="../media/image6.png"/><Relationship Id="rId12" Type="http://schemas.openxmlformats.org/officeDocument/2006/relationships/image" Target="../media/image7.png"/><Relationship Id="rId13" Type="http://schemas.openxmlformats.org/officeDocument/2006/relationships/image" Target="../media/image8.png"/><Relationship Id="rId14" Type="http://schemas.openxmlformats.org/officeDocument/2006/relationships/image" Target="../media/image9.png"/><Relationship Id="rId15" Type="http://schemas.openxmlformats.org/officeDocument/2006/relationships/image" Target="../media/image10.png"/><Relationship Id="rId16" Type="http://schemas.openxmlformats.org/officeDocument/2006/relationships/image" Target="../media/image11.png"/><Relationship Id="rId17" Type="http://schemas.openxmlformats.org/officeDocument/2006/relationships/image" Target="../media/image12.png"/><Relationship Id="rId18" Type="http://schemas.openxmlformats.org/officeDocument/2006/relationships/image" Target="../media/image13.png"/><Relationship Id="rId19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png"/><Relationship Id="rId3" Type="http://schemas.openxmlformats.org/officeDocument/2006/relationships/image" Target="../media/image49.png"/><Relationship Id="rId4" Type="http://schemas.openxmlformats.org/officeDocument/2006/relationships/image" Target="../media/image50.png"/><Relationship Id="rId5" Type="http://schemas.openxmlformats.org/officeDocument/2006/relationships/image" Target="../media/image17.png"/><Relationship Id="rId6" Type="http://schemas.openxmlformats.org/officeDocument/2006/relationships/image" Target="../media/image1.png"/><Relationship Id="rId7" Type="http://schemas.openxmlformats.org/officeDocument/2006/relationships/image" Target="../media/image2.png"/><Relationship Id="rId8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4" Type="http://schemas.openxmlformats.org/officeDocument/2006/relationships/image" Target="../media/image53.png"/><Relationship Id="rId5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353" y="2162175"/>
            <a:ext cx="8928100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Discriminative Sub-categorization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5700" y="3746500"/>
            <a:ext cx="6883399" cy="13081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Minh Hoai Nguyen, Andrew Zisserman</a:t>
            </a:r>
          </a:p>
          <a:p>
            <a:r>
              <a:rPr lang="en-US" sz="2400" dirty="0" smtClean="0"/>
              <a:t>University of Oxford</a:t>
            </a:r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D857-B0CF-F041-8A1E-44C76D59D89D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D857-B0CF-F041-8A1E-44C76D59D89D}" type="slidenum">
              <a:rPr lang="en-US" smtClean="0">
                <a:latin typeface="Calibri (Body)"/>
                <a:cs typeface="Calibri (Body)"/>
              </a:rPr>
              <a:pPr/>
              <a:t>10</a:t>
            </a:fld>
            <a:endParaRPr lang="en-US">
              <a:latin typeface="Calibri (Body)"/>
              <a:cs typeface="Calibri (Body)"/>
            </a:endParaRPr>
          </a:p>
        </p:txBody>
      </p:sp>
      <p:sp>
        <p:nvSpPr>
          <p:cNvPr id="8" name="TextBox 7"/>
          <p:cNvSpPr txBox="1">
            <a:spLocks noChangeAspect="1"/>
          </p:cNvSpPr>
          <p:nvPr/>
        </p:nvSpPr>
        <p:spPr>
          <a:xfrm>
            <a:off x="101600" y="4780962"/>
            <a:ext cx="3835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alibri (Body)"/>
                <a:cs typeface="Calibri (Body)"/>
              </a:rPr>
              <a:t>- Uses DSC for initialization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387757" y="2405908"/>
            <a:ext cx="3245257" cy="2182156"/>
            <a:chOff x="5606073" y="966578"/>
            <a:chExt cx="3245257" cy="2182156"/>
          </a:xfrm>
        </p:grpSpPr>
        <p:pic>
          <p:nvPicPr>
            <p:cNvPr id="7" name="Picture 6" descr="headRegression.pd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06073" y="966578"/>
              <a:ext cx="3245257" cy="2182156"/>
            </a:xfrm>
            <a:prstGeom prst="rect">
              <a:avLst/>
            </a:prstGeom>
          </p:spPr>
        </p:pic>
        <p:sp>
          <p:nvSpPr>
            <p:cNvPr id="9" name="TextBox 8"/>
            <p:cNvSpPr txBox="1">
              <a:spLocks noChangeAspect="1"/>
            </p:cNvSpPr>
            <p:nvPr/>
          </p:nvSpPr>
          <p:spPr>
            <a:xfrm>
              <a:off x="5707673" y="2728602"/>
              <a:ext cx="3015741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latin typeface="Calibri (Body)"/>
                  <a:cs typeface="Calibri (Body)"/>
                </a:rPr>
                <a:t>Examples of Upper body</a:t>
              </a:r>
            </a:p>
          </p:txBody>
        </p:sp>
      </p:grp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43540" y="-17642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Experiment: DSC for Object Detection</a:t>
            </a:r>
            <a:endParaRPr lang="en-US" dirty="0"/>
          </a:p>
        </p:txBody>
      </p:sp>
      <p:sp>
        <p:nvSpPr>
          <p:cNvPr id="15" name="TextBox 14"/>
          <p:cNvSpPr txBox="1">
            <a:spLocks noChangeAspect="1"/>
          </p:cNvSpPr>
          <p:nvPr/>
        </p:nvSpPr>
        <p:spPr>
          <a:xfrm>
            <a:off x="101600" y="5256744"/>
            <a:ext cx="4305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alibri (Body)"/>
                <a:cs typeface="Calibri (Body)"/>
              </a:rPr>
              <a:t>- Each sub-category is a component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4257705" y="1483604"/>
            <a:ext cx="4808643" cy="4774350"/>
            <a:chOff x="4257705" y="1483604"/>
            <a:chExt cx="4808643" cy="4774350"/>
          </a:xfrm>
        </p:grpSpPr>
        <p:pic>
          <p:nvPicPr>
            <p:cNvPr id="5" name="Picture 4" descr="ubDet_pr_all.pdf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00604" y="1483604"/>
              <a:ext cx="4665744" cy="4570739"/>
            </a:xfrm>
            <a:prstGeom prst="rect">
              <a:avLst/>
            </a:prstGeom>
          </p:spPr>
        </p:pic>
        <p:sp>
          <p:nvSpPr>
            <p:cNvPr id="16" name="TextBox 15"/>
            <p:cNvSpPr txBox="1">
              <a:spLocks noChangeAspect="1"/>
            </p:cNvSpPr>
            <p:nvPr/>
          </p:nvSpPr>
          <p:spPr>
            <a:xfrm>
              <a:off x="6591300" y="5857844"/>
              <a:ext cx="1117600" cy="400110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Calibri (Body)"/>
                  <a:cs typeface="Calibri (Body)"/>
                </a:rPr>
                <a:t>Recall</a:t>
              </a:r>
            </a:p>
          </p:txBody>
        </p:sp>
        <p:sp>
          <p:nvSpPr>
            <p:cNvPr id="17" name="TextBox 16"/>
            <p:cNvSpPr txBox="1">
              <a:spLocks noChangeAspect="1"/>
            </p:cNvSpPr>
            <p:nvPr/>
          </p:nvSpPr>
          <p:spPr>
            <a:xfrm rot="16200000">
              <a:off x="3765610" y="3321209"/>
              <a:ext cx="1384300" cy="400110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Calibri (Body)"/>
                  <a:cs typeface="Calibri (Body)"/>
                </a:rPr>
                <a:t>Precision</a:t>
              </a:r>
            </a:p>
          </p:txBody>
        </p:sp>
      </p:grpSp>
      <p:sp>
        <p:nvSpPr>
          <p:cNvPr id="18" name="TextBox 17"/>
          <p:cNvSpPr txBox="1">
            <a:spLocks noChangeAspect="1"/>
          </p:cNvSpPr>
          <p:nvPr/>
        </p:nvSpPr>
        <p:spPr>
          <a:xfrm>
            <a:off x="98978" y="1496833"/>
            <a:ext cx="4104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alibri (Body)"/>
                <a:cs typeface="Calibri (Body)"/>
              </a:rPr>
              <a:t>- Train a DPM (</a:t>
            </a:r>
            <a:r>
              <a:rPr lang="en-US" sz="2000" dirty="0" err="1"/>
              <a:t>Felzenszwalb</a:t>
            </a:r>
            <a:r>
              <a:rPr lang="en-US" sz="2000" dirty="0"/>
              <a:t> </a:t>
            </a:r>
            <a:r>
              <a:rPr lang="en-US" sz="2000" i="1" dirty="0"/>
              <a:t>et </a:t>
            </a:r>
            <a:r>
              <a:rPr lang="en-US" sz="2000" i="1" dirty="0" smtClean="0"/>
              <a:t>al.</a:t>
            </a:r>
            <a:r>
              <a:rPr lang="en-US" sz="2000" dirty="0" smtClean="0"/>
              <a:t>)</a:t>
            </a:r>
            <a:endParaRPr lang="en-US" sz="2000" dirty="0" smtClean="0">
              <a:latin typeface="Calibri (Body)"/>
              <a:cs typeface="Calibri (Body)"/>
            </a:endParaRPr>
          </a:p>
          <a:p>
            <a:r>
              <a:rPr lang="en-US" sz="2000" dirty="0" smtClean="0">
                <a:latin typeface="Calibri (Body)"/>
                <a:cs typeface="Calibri (Body)"/>
              </a:rPr>
              <a:t>   to detect upper bodies</a:t>
            </a:r>
          </a:p>
        </p:txBody>
      </p:sp>
    </p:spTree>
    <p:extLst>
      <p:ext uri="{BB962C8B-B14F-4D97-AF65-F5344CB8AC3E}">
        <p14:creationId xmlns:p14="http://schemas.microsoft.com/office/powerpoint/2010/main" val="22445298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D857-B0CF-F041-8A1E-44C76D59D89D}" type="slidenum">
              <a:rPr lang="en-US" smtClean="0">
                <a:latin typeface="Calibri (Body)"/>
                <a:cs typeface="Calibri (Body)"/>
              </a:rPr>
              <a:pPr/>
              <a:t>11</a:t>
            </a:fld>
            <a:endParaRPr lang="en-US">
              <a:latin typeface="Calibri (Body)"/>
              <a:cs typeface="Calibri (Body)"/>
            </a:endParaRPr>
          </a:p>
        </p:txBody>
      </p:sp>
      <p:sp>
        <p:nvSpPr>
          <p:cNvPr id="8" name="TextBox 7"/>
          <p:cNvSpPr txBox="1">
            <a:spLocks noChangeAspect="1"/>
          </p:cNvSpPr>
          <p:nvPr/>
        </p:nvSpPr>
        <p:spPr>
          <a:xfrm>
            <a:off x="101600" y="4780962"/>
            <a:ext cx="3835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alibri (Body)"/>
                <a:cs typeface="Calibri (Body)"/>
              </a:rPr>
              <a:t>- Uses DSC for initialization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387757" y="2405908"/>
            <a:ext cx="3245257" cy="2182156"/>
            <a:chOff x="5606073" y="966578"/>
            <a:chExt cx="3245257" cy="2182156"/>
          </a:xfrm>
        </p:grpSpPr>
        <p:pic>
          <p:nvPicPr>
            <p:cNvPr id="7" name="Picture 6" descr="headRegression.pd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06073" y="966578"/>
              <a:ext cx="3245257" cy="2182156"/>
            </a:xfrm>
            <a:prstGeom prst="rect">
              <a:avLst/>
            </a:prstGeom>
          </p:spPr>
        </p:pic>
        <p:sp>
          <p:nvSpPr>
            <p:cNvPr id="9" name="TextBox 8"/>
            <p:cNvSpPr txBox="1">
              <a:spLocks noChangeAspect="1"/>
            </p:cNvSpPr>
            <p:nvPr/>
          </p:nvSpPr>
          <p:spPr>
            <a:xfrm>
              <a:off x="5707673" y="2728602"/>
              <a:ext cx="3015741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latin typeface="Calibri (Body)"/>
                  <a:cs typeface="Calibri (Body)"/>
                </a:rPr>
                <a:t>Examples of Upper body</a:t>
              </a:r>
            </a:p>
          </p:txBody>
        </p:sp>
      </p:grp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43540" y="-176422"/>
            <a:ext cx="8813474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Experiment: Comparison with </a:t>
            </a:r>
            <a:r>
              <a:rPr lang="en-US" i="1" dirty="0" smtClean="0"/>
              <a:t>k</a:t>
            </a:r>
            <a:r>
              <a:rPr lang="en-US" dirty="0" smtClean="0"/>
              <a:t>-means</a:t>
            </a:r>
            <a:endParaRPr lang="en-US" dirty="0"/>
          </a:p>
        </p:txBody>
      </p:sp>
      <p:sp>
        <p:nvSpPr>
          <p:cNvPr id="14" name="TextBox 13"/>
          <p:cNvSpPr txBox="1">
            <a:spLocks noChangeAspect="1"/>
          </p:cNvSpPr>
          <p:nvPr/>
        </p:nvSpPr>
        <p:spPr>
          <a:xfrm>
            <a:off x="98978" y="1496833"/>
            <a:ext cx="4104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alibri (Body)"/>
                <a:cs typeface="Calibri (Body)"/>
              </a:rPr>
              <a:t>- Train a DPM (</a:t>
            </a:r>
            <a:r>
              <a:rPr lang="en-US" sz="2000" dirty="0" err="1"/>
              <a:t>Felzenszwalb</a:t>
            </a:r>
            <a:r>
              <a:rPr lang="en-US" sz="2000" dirty="0"/>
              <a:t> </a:t>
            </a:r>
            <a:r>
              <a:rPr lang="en-US" sz="2000" i="1" dirty="0"/>
              <a:t>et </a:t>
            </a:r>
            <a:r>
              <a:rPr lang="en-US" sz="2000" i="1" dirty="0" smtClean="0"/>
              <a:t>al.</a:t>
            </a:r>
            <a:r>
              <a:rPr lang="en-US" sz="2000" dirty="0" smtClean="0"/>
              <a:t>)</a:t>
            </a:r>
            <a:endParaRPr lang="en-US" sz="2000" dirty="0" smtClean="0">
              <a:latin typeface="Calibri (Body)"/>
              <a:cs typeface="Calibri (Body)"/>
            </a:endParaRPr>
          </a:p>
          <a:p>
            <a:r>
              <a:rPr lang="en-US" sz="2000" dirty="0" smtClean="0">
                <a:latin typeface="Calibri (Body)"/>
                <a:cs typeface="Calibri (Body)"/>
              </a:rPr>
              <a:t>   to detect upper bodies</a:t>
            </a:r>
          </a:p>
        </p:txBody>
      </p:sp>
      <p:sp>
        <p:nvSpPr>
          <p:cNvPr id="15" name="TextBox 14"/>
          <p:cNvSpPr txBox="1">
            <a:spLocks noChangeAspect="1"/>
          </p:cNvSpPr>
          <p:nvPr/>
        </p:nvSpPr>
        <p:spPr>
          <a:xfrm>
            <a:off x="101600" y="5256744"/>
            <a:ext cx="4305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alibri (Body)"/>
                <a:cs typeface="Calibri (Body)"/>
              </a:rPr>
              <a:t>- Each sub-category is a component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4257705" y="1481328"/>
            <a:ext cx="4806173" cy="4776626"/>
            <a:chOff x="4257705" y="1481328"/>
            <a:chExt cx="4806173" cy="4776626"/>
          </a:xfrm>
        </p:grpSpPr>
        <p:pic>
          <p:nvPicPr>
            <p:cNvPr id="18" name="Picture 17" descr="ubDet_pr_all.pdf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96847" y="1481328"/>
              <a:ext cx="4667031" cy="4572000"/>
            </a:xfrm>
            <a:prstGeom prst="rect">
              <a:avLst/>
            </a:prstGeom>
          </p:spPr>
        </p:pic>
        <p:grpSp>
          <p:nvGrpSpPr>
            <p:cNvPr id="2" name="Group 1"/>
            <p:cNvGrpSpPr/>
            <p:nvPr/>
          </p:nvGrpSpPr>
          <p:grpSpPr>
            <a:xfrm>
              <a:off x="4257705" y="2829114"/>
              <a:ext cx="3451195" cy="3428840"/>
              <a:chOff x="4257705" y="2829114"/>
              <a:chExt cx="3451195" cy="3428840"/>
            </a:xfrm>
          </p:grpSpPr>
          <p:sp>
            <p:nvSpPr>
              <p:cNvPr id="16" name="TextBox 15"/>
              <p:cNvSpPr txBox="1">
                <a:spLocks noChangeAspect="1"/>
              </p:cNvSpPr>
              <p:nvPr/>
            </p:nvSpPr>
            <p:spPr>
              <a:xfrm>
                <a:off x="6591300" y="5857844"/>
                <a:ext cx="1117600" cy="400110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>
                    <a:latin typeface="Calibri (Body)"/>
                    <a:cs typeface="Calibri (Body)"/>
                  </a:rPr>
                  <a:t>Recall</a:t>
                </a:r>
              </a:p>
            </p:txBody>
          </p:sp>
          <p:sp>
            <p:nvSpPr>
              <p:cNvPr id="17" name="TextBox 16"/>
              <p:cNvSpPr txBox="1">
                <a:spLocks noChangeAspect="1"/>
              </p:cNvSpPr>
              <p:nvPr/>
            </p:nvSpPr>
            <p:spPr>
              <a:xfrm rot="16200000">
                <a:off x="3765610" y="3321209"/>
                <a:ext cx="1384300" cy="400110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>
                    <a:latin typeface="Calibri (Body)"/>
                    <a:cs typeface="Calibri (Body)"/>
                  </a:rPr>
                  <a:t>Precision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090549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Experiment: Numerical Analysis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05740" y="806548"/>
            <a:ext cx="81691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Vary C, the trade-off parameter for large margin and less constraint violation</a:t>
            </a:r>
            <a:endParaRPr lang="en-US" sz="2000" dirty="0"/>
          </a:p>
        </p:txBody>
      </p:sp>
      <p:grpSp>
        <p:nvGrpSpPr>
          <p:cNvPr id="19" name="Group 18"/>
          <p:cNvGrpSpPr/>
          <p:nvPr/>
        </p:nvGrpSpPr>
        <p:grpSpPr>
          <a:xfrm>
            <a:off x="39327" y="1181585"/>
            <a:ext cx="9066573" cy="2749383"/>
            <a:chOff x="39327" y="1905485"/>
            <a:chExt cx="9066573" cy="2749383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9327" y="2263319"/>
              <a:ext cx="2926080" cy="2332217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518906" y="1928512"/>
              <a:ext cx="2325894" cy="369332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Classification accuracy</a:t>
              </a:r>
              <a:endParaRPr lang="en-US" dirty="0"/>
            </a:p>
          </p:txBody>
        </p:sp>
        <p:pic>
          <p:nvPicPr>
            <p:cNvPr id="6" name="Picture 5" descr="latex-image-1.pdf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2868" y="4380548"/>
              <a:ext cx="956414" cy="274320"/>
            </a:xfrm>
            <a:prstGeom prst="rect">
              <a:avLst/>
            </a:prstGeom>
            <a:solidFill>
              <a:srgbClr val="FFFFFF"/>
            </a:solidFill>
          </p:spPr>
        </p:pic>
        <p:sp>
          <p:nvSpPr>
            <p:cNvPr id="11" name="TextBox 10"/>
            <p:cNvSpPr txBox="1"/>
            <p:nvPr/>
          </p:nvSpPr>
          <p:spPr>
            <a:xfrm>
              <a:off x="7101693" y="1928512"/>
              <a:ext cx="1536547" cy="369332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Cluster Purity</a:t>
              </a:r>
              <a:endParaRPr lang="en-US" dirty="0"/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79820" y="2222274"/>
              <a:ext cx="2926080" cy="2373262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128623" y="2255370"/>
              <a:ext cx="2926080" cy="2340166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3821433" y="1905485"/>
              <a:ext cx="1868796" cy="369332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Cluster Imbalance</a:t>
              </a:r>
              <a:endParaRPr lang="en-US" dirty="0"/>
            </a:p>
          </p:txBody>
        </p:sp>
        <p:pic>
          <p:nvPicPr>
            <p:cNvPr id="13" name="Picture 12" descr="latex-image-1.pdf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77784" y="4359316"/>
              <a:ext cx="956415" cy="274320"/>
            </a:xfrm>
            <a:prstGeom prst="rect">
              <a:avLst/>
            </a:prstGeom>
            <a:solidFill>
              <a:srgbClr val="FFFFFF"/>
            </a:solidFill>
          </p:spPr>
        </p:pic>
        <p:pic>
          <p:nvPicPr>
            <p:cNvPr id="18" name="Picture 17" descr="latex-image-1.pdf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97327" y="4357452"/>
              <a:ext cx="956415" cy="274320"/>
            </a:xfrm>
            <a:prstGeom prst="rect">
              <a:avLst/>
            </a:prstGeom>
            <a:solidFill>
              <a:srgbClr val="FFFFFF"/>
            </a:solidFill>
          </p:spPr>
        </p:pic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39789" y="4480560"/>
            <a:ext cx="3032953" cy="237026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95231" y="4480560"/>
            <a:ext cx="3038183" cy="237744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234123" y="3981926"/>
            <a:ext cx="3687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Vary the amount of negative data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8754214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Experiment: Cluster Purity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D857-B0CF-F041-8A1E-44C76D59D89D}" type="slidenum">
              <a:rPr lang="en-US" smtClean="0"/>
              <a:pPr/>
              <a:t>13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4605067"/>
              </p:ext>
            </p:extLst>
          </p:nvPr>
        </p:nvGraphicFramePr>
        <p:xfrm>
          <a:off x="470513" y="1351280"/>
          <a:ext cx="8084207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2560"/>
                <a:gridCol w="863674"/>
                <a:gridCol w="1010270"/>
                <a:gridCol w="795462"/>
                <a:gridCol w="1292401"/>
                <a:gridCol w="1229360"/>
                <a:gridCol w="1300480"/>
              </a:tblGrid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Dataset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#classes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#features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#points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k-means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LSVM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DSC (ours)</a:t>
                      </a:r>
                    </a:p>
                  </a:txBody>
                  <a:tcPr marL="12700" marR="12700" marT="1270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Gas Sensor    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128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13910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46.38 ± 0.69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56.74 ± 1.88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60.82 ± 1.64</a:t>
                      </a:r>
                    </a:p>
                  </a:txBody>
                  <a:tcPr marL="12700" marR="12700" marT="1270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da-DK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Landsat       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4435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78.72 ± 2.08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69.37 ± 2.32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76.73 ± 2.38</a:t>
                      </a:r>
                    </a:p>
                  </a:txBody>
                  <a:tcPr marL="12700" marR="12700" marT="1270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Segmentation  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2310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71.96 ± 1.75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65.89 ± 2.36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74.41 ± 1.85</a:t>
                      </a:r>
                    </a:p>
                  </a:txBody>
                  <a:tcPr marL="12700" marR="12700" marT="1270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Steel Plates  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27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1941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53.29 ± 1.51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52.64 ± 2.02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54.60 ± 1.98</a:t>
                      </a:r>
                    </a:p>
                  </a:txBody>
                  <a:tcPr marL="12700" marR="12700" marT="1270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Wine quality  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4898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43.43 ± 1.58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55.00 ± 2.35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54.21 ± 1.65</a:t>
                      </a:r>
                    </a:p>
                  </a:txBody>
                  <a:tcPr marL="12700" marR="12700" marT="1270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Digits        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64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5620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76.38 ± 1.72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77.83 ± 1.57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80.15 ± 1.18</a:t>
                      </a:r>
                    </a:p>
                  </a:txBody>
                  <a:tcPr marL="12700" marR="12700" marT="1270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Semeion       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1593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64.64 ± 1.20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64.32 ± 1.58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66.74 ± 1.43</a:t>
                      </a:r>
                    </a:p>
                  </a:txBody>
                  <a:tcPr marL="12700" marR="12700" marT="1270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MNIST         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784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60000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65.38 ± 1.43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63.99 ± 1.36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66.18 ± 1.34</a:t>
                      </a:r>
                    </a:p>
                  </a:txBody>
                  <a:tcPr marL="12700" marR="12700" marT="1270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Letter        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20000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33.35 ± 0.48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40.27 ± 0.88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44.38 ± 0.74</a:t>
                      </a:r>
                    </a:p>
                  </a:txBody>
                  <a:tcPr marL="12700" marR="12700" marT="1270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Isolet        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617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6238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62.15 ± 1.22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61.95 ± 1.22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64.08 ± 1.18 </a:t>
                      </a:r>
                    </a:p>
                  </a:txBody>
                  <a:tcPr marL="12700" marR="12700" marT="1270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Amazon Reviews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10000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1500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24.93 ± 0.32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24.89 ± 0.41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25.08 ± 0.38 </a:t>
                      </a:r>
                    </a:p>
                  </a:txBody>
                  <a:tcPr marL="12700" marR="12700" marT="12700" marB="0" anchor="b"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995680" y="5963920"/>
            <a:ext cx="7277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Results </a:t>
            </a:r>
            <a:r>
              <a:rPr lang="en-US" dirty="0">
                <a:solidFill>
                  <a:srgbClr val="000000"/>
                </a:solidFill>
              </a:rPr>
              <a:t>within one standard error of the maximum value are printed in </a:t>
            </a:r>
            <a:r>
              <a:rPr lang="en-US" dirty="0" smtClean="0">
                <a:solidFill>
                  <a:srgbClr val="000000"/>
                </a:solidFill>
              </a:rPr>
              <a:t>bold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21865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312" name="Straight Arrow Connector 13311"/>
          <p:cNvCxnSpPr/>
          <p:nvPr/>
        </p:nvCxnSpPr>
        <p:spPr>
          <a:xfrm>
            <a:off x="1619250" y="2708275"/>
            <a:ext cx="20638" cy="1265238"/>
          </a:xfrm>
          <a:prstGeom prst="straightConnector1">
            <a:avLst/>
          </a:prstGeom>
          <a:ln w="28575" cmpd="sng">
            <a:solidFill>
              <a:schemeClr val="tx1">
                <a:lumMod val="65000"/>
                <a:lumOff val="35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78440" y="-252622"/>
            <a:ext cx="82296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4000" dirty="0" smtClean="0">
                <a:latin typeface="Arial" charset="0"/>
              </a:rPr>
              <a:t>Summary</a:t>
            </a:r>
            <a:endParaRPr lang="en-US" sz="4000" dirty="0">
              <a:latin typeface="Arial" charset="0"/>
            </a:endParaRPr>
          </a:p>
        </p:txBody>
      </p:sp>
      <p:grpSp>
        <p:nvGrpSpPr>
          <p:cNvPr id="14340" name="Group 15"/>
          <p:cNvGrpSpPr>
            <a:grpSpLocks noChangeAspect="1"/>
          </p:cNvGrpSpPr>
          <p:nvPr/>
        </p:nvGrpSpPr>
        <p:grpSpPr bwMode="auto">
          <a:xfrm>
            <a:off x="2568575" y="5821363"/>
            <a:ext cx="923925" cy="914400"/>
            <a:chOff x="6225540" y="265910"/>
            <a:chExt cx="2804160" cy="2777010"/>
          </a:xfrm>
        </p:grpSpPr>
        <p:pic>
          <p:nvPicPr>
            <p:cNvPr id="14401" name="Picture 16"/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25540" y="265910"/>
              <a:ext cx="1417320" cy="1417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402" name="Picture 17"/>
            <p:cNvPicPr>
              <a:picLocks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12380" y="265910"/>
              <a:ext cx="1417320" cy="1417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403" name="Picture 18"/>
            <p:cNvPicPr>
              <a:picLocks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25540" y="1625600"/>
              <a:ext cx="1417320" cy="1417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404" name="Picture 19"/>
            <p:cNvPicPr>
              <a:picLocks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92060" y="1625600"/>
              <a:ext cx="1435608" cy="1417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4341" name="Group 13322"/>
          <p:cNvGrpSpPr>
            <a:grpSpLocks noChangeAspect="1"/>
          </p:cNvGrpSpPr>
          <p:nvPr/>
        </p:nvGrpSpPr>
        <p:grpSpPr bwMode="auto">
          <a:xfrm>
            <a:off x="1390650" y="5821363"/>
            <a:ext cx="923925" cy="920750"/>
            <a:chOff x="7164287" y="2168267"/>
            <a:chExt cx="923405" cy="920593"/>
          </a:xfrm>
        </p:grpSpPr>
        <p:pic>
          <p:nvPicPr>
            <p:cNvPr id="14397" name="Picture 7"/>
            <p:cNvPicPr>
              <a:picLocks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2619" y="2624212"/>
              <a:ext cx="465073" cy="464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98" name="Picture 8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17996" y="2168267"/>
              <a:ext cx="469696" cy="4686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99" name="Picture 2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64287" y="2173449"/>
              <a:ext cx="468407" cy="463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400" name="Picture 23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64287" y="2625397"/>
              <a:ext cx="468407" cy="463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4342" name="Group 25"/>
          <p:cNvGrpSpPr>
            <a:grpSpLocks noChangeAspect="1"/>
          </p:cNvGrpSpPr>
          <p:nvPr/>
        </p:nvGrpSpPr>
        <p:grpSpPr bwMode="auto">
          <a:xfrm>
            <a:off x="119063" y="5821363"/>
            <a:ext cx="923925" cy="914400"/>
            <a:chOff x="0" y="265910"/>
            <a:chExt cx="2788920" cy="2777010"/>
          </a:xfrm>
        </p:grpSpPr>
        <p:pic>
          <p:nvPicPr>
            <p:cNvPr id="14393" name="Picture 26"/>
            <p:cNvPicPr>
              <a:picLocks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65910"/>
              <a:ext cx="1417320" cy="1417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94" name="Picture 27"/>
            <p:cNvPicPr>
              <a:picLocks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58900" y="265910"/>
              <a:ext cx="1417320" cy="1417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95" name="Picture 28"/>
            <p:cNvPicPr>
              <a:picLocks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625600"/>
              <a:ext cx="1417320" cy="1417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96" name="Picture 29"/>
            <p:cNvPicPr>
              <a:picLocks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71600" y="1625600"/>
              <a:ext cx="1417320" cy="1417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4343" name="Group 35"/>
          <p:cNvGrpSpPr>
            <a:grpSpLocks noChangeAspect="1"/>
          </p:cNvGrpSpPr>
          <p:nvPr/>
        </p:nvGrpSpPr>
        <p:grpSpPr bwMode="auto">
          <a:xfrm>
            <a:off x="323850" y="1589088"/>
            <a:ext cx="2743200" cy="1743075"/>
            <a:chOff x="2209800" y="371593"/>
            <a:chExt cx="4048816" cy="2600207"/>
          </a:xfrm>
        </p:grpSpPr>
        <p:pic>
          <p:nvPicPr>
            <p:cNvPr id="37" name="Picture 36"/>
            <p:cNvPicPr>
              <a:picLocks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658303" y="2173739"/>
              <a:ext cx="698233" cy="700967"/>
            </a:xfrm>
            <a:prstGeom prst="rect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</p:pic>
        <p:pic>
          <p:nvPicPr>
            <p:cNvPr id="38" name="Picture 37"/>
            <p:cNvPicPr>
              <a:picLocks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2978325" y="892582"/>
              <a:ext cx="691205" cy="696230"/>
            </a:xfrm>
            <a:prstGeom prst="rect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</p:pic>
        <p:pic>
          <p:nvPicPr>
            <p:cNvPr id="39" name="Picture 38"/>
            <p:cNvPicPr>
              <a:picLocks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599238" y="2275570"/>
              <a:ext cx="691203" cy="696230"/>
            </a:xfrm>
            <a:prstGeom prst="rect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</p:pic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944157" y="542098"/>
              <a:ext cx="695890" cy="703334"/>
            </a:xfrm>
            <a:prstGeom prst="rect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</p:pic>
        <p:pic>
          <p:nvPicPr>
            <p:cNvPr id="41" name="Picture 40"/>
            <p:cNvPicPr>
              <a:picLocks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3763253" y="852323"/>
              <a:ext cx="691203" cy="696230"/>
            </a:xfrm>
            <a:prstGeom prst="rect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</p:pic>
        <p:pic>
          <p:nvPicPr>
            <p:cNvPr id="42" name="Picture 41"/>
            <p:cNvPicPr>
              <a:picLocks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5565069" y="1181494"/>
              <a:ext cx="693547" cy="693861"/>
            </a:xfrm>
            <a:prstGeom prst="rect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</p:pic>
        <p:pic>
          <p:nvPicPr>
            <p:cNvPr id="43" name="Picture 42"/>
            <p:cNvPicPr>
              <a:picLocks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4988675" y="1105713"/>
              <a:ext cx="693547" cy="693861"/>
            </a:xfrm>
            <a:prstGeom prst="rect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</p:pic>
        <p:pic>
          <p:nvPicPr>
            <p:cNvPr id="44" name="Picture 43"/>
            <p:cNvPicPr>
              <a:picLocks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3772625" y="1626702"/>
              <a:ext cx="695890" cy="696230"/>
            </a:xfrm>
            <a:prstGeom prst="rect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</p:pic>
        <p:pic>
          <p:nvPicPr>
            <p:cNvPr id="45" name="Picture 44"/>
            <p:cNvPicPr>
              <a:picLocks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4489603" y="1441988"/>
              <a:ext cx="693547" cy="693861"/>
            </a:xfrm>
            <a:prstGeom prst="rect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</p:pic>
        <p:pic>
          <p:nvPicPr>
            <p:cNvPr id="46" name="Picture 45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53705" y="542098"/>
              <a:ext cx="693547" cy="700967"/>
            </a:xfrm>
            <a:prstGeom prst="rect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</p:pic>
        <p:pic>
          <p:nvPicPr>
            <p:cNvPr id="47" name="Picture 46"/>
            <p:cNvPicPr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17544" y="1870619"/>
              <a:ext cx="693547" cy="698599"/>
            </a:xfrm>
            <a:prstGeom prst="rect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</p:pic>
        <p:pic>
          <p:nvPicPr>
            <p:cNvPr id="48" name="Picture 47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147515" y="1970080"/>
              <a:ext cx="693547" cy="698599"/>
            </a:xfrm>
            <a:prstGeom prst="rect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</p:pic>
        <p:pic>
          <p:nvPicPr>
            <p:cNvPr id="49" name="Picture 48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097822" y="2164267"/>
              <a:ext cx="700576" cy="700967"/>
            </a:xfrm>
            <a:prstGeom prst="rect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</p:pic>
        <p:pic>
          <p:nvPicPr>
            <p:cNvPr id="50" name="Picture 49"/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3050961" y="546835"/>
              <a:ext cx="695890" cy="696230"/>
            </a:xfrm>
            <a:prstGeom prst="rect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</p:pic>
        <p:pic>
          <p:nvPicPr>
            <p:cNvPr id="51" name="Picture 50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107683" y="1067823"/>
              <a:ext cx="693547" cy="693861"/>
            </a:xfrm>
            <a:prstGeom prst="rect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</p:pic>
        <p:pic>
          <p:nvPicPr>
            <p:cNvPr id="52" name="Picture 51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209800" y="1527241"/>
              <a:ext cx="695891" cy="696230"/>
            </a:xfrm>
            <a:prstGeom prst="rect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</p:pic>
        <p:pic>
          <p:nvPicPr>
            <p:cNvPr id="53" name="Picture 52"/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3779653" y="371593"/>
              <a:ext cx="695891" cy="696230"/>
            </a:xfrm>
            <a:prstGeom prst="rect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</p:pic>
        <p:pic>
          <p:nvPicPr>
            <p:cNvPr id="54" name="Picture 53"/>
            <p:cNvPicPr>
              <a:picLocks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2434734" y="854692"/>
              <a:ext cx="698233" cy="700967"/>
            </a:xfrm>
            <a:prstGeom prst="rect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</p:pic>
        <p:pic>
          <p:nvPicPr>
            <p:cNvPr id="55" name="Picture 54"/>
            <p:cNvPicPr>
              <a:picLocks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3132968" y="1505927"/>
              <a:ext cx="698233" cy="700967"/>
            </a:xfrm>
            <a:prstGeom prst="rect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</p:pic>
        <p:pic>
          <p:nvPicPr>
            <p:cNvPr id="56" name="Picture 55"/>
            <p:cNvPicPr>
              <a:picLocks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2556574" y="2000867"/>
              <a:ext cx="698233" cy="700967"/>
            </a:xfrm>
            <a:prstGeom prst="rect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</p:pic>
      </p:grpSp>
      <p:grpSp>
        <p:nvGrpSpPr>
          <p:cNvPr id="14344" name="Group 3"/>
          <p:cNvGrpSpPr>
            <a:grpSpLocks/>
          </p:cNvGrpSpPr>
          <p:nvPr/>
        </p:nvGrpSpPr>
        <p:grpSpPr bwMode="auto">
          <a:xfrm>
            <a:off x="468313" y="4021138"/>
            <a:ext cx="2374900" cy="935037"/>
            <a:chOff x="3491880" y="1772816"/>
            <a:chExt cx="2376264" cy="936104"/>
          </a:xfrm>
        </p:grpSpPr>
        <p:sp>
          <p:nvSpPr>
            <p:cNvPr id="2" name="Diamond 1"/>
            <p:cNvSpPr/>
            <p:nvPr/>
          </p:nvSpPr>
          <p:spPr>
            <a:xfrm>
              <a:off x="3491880" y="1772816"/>
              <a:ext cx="2376264" cy="936104"/>
            </a:xfrm>
            <a:prstGeom prst="diamond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4372" name="TextBox 2"/>
            <p:cNvSpPr txBox="1">
              <a:spLocks noChangeArrowheads="1"/>
            </p:cNvSpPr>
            <p:nvPr/>
          </p:nvSpPr>
          <p:spPr bwMode="auto">
            <a:xfrm>
              <a:off x="3779912" y="2020778"/>
              <a:ext cx="186694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2000"/>
                <a:t>sub-categorize</a:t>
              </a:r>
            </a:p>
          </p:txBody>
        </p:sp>
      </p:grpSp>
      <p:cxnSp>
        <p:nvCxnSpPr>
          <p:cNvPr id="72" name="Straight Arrow Connector 71"/>
          <p:cNvCxnSpPr>
            <a:stCxn id="2" idx="2"/>
          </p:cNvCxnSpPr>
          <p:nvPr/>
        </p:nvCxnSpPr>
        <p:spPr>
          <a:xfrm>
            <a:off x="1655763" y="4956175"/>
            <a:ext cx="1403350" cy="849313"/>
          </a:xfrm>
          <a:prstGeom prst="straightConnector1">
            <a:avLst/>
          </a:prstGeom>
          <a:ln w="28575" cmpd="sng">
            <a:solidFill>
              <a:schemeClr val="tx1">
                <a:lumMod val="65000"/>
                <a:lumOff val="35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>
            <a:stCxn id="2" idx="2"/>
          </p:cNvCxnSpPr>
          <p:nvPr/>
        </p:nvCxnSpPr>
        <p:spPr>
          <a:xfrm flipH="1">
            <a:off x="539750" y="4956175"/>
            <a:ext cx="1116013" cy="849313"/>
          </a:xfrm>
          <a:prstGeom prst="straightConnector1">
            <a:avLst/>
          </a:prstGeom>
          <a:ln w="28575" cmpd="sng">
            <a:solidFill>
              <a:schemeClr val="tx1">
                <a:lumMod val="65000"/>
                <a:lumOff val="35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347" name="TextBox 79"/>
          <p:cNvSpPr txBox="1">
            <a:spLocks noChangeArrowheads="1"/>
          </p:cNvSpPr>
          <p:nvPr/>
        </p:nvSpPr>
        <p:spPr bwMode="auto">
          <a:xfrm>
            <a:off x="79375" y="692150"/>
            <a:ext cx="30353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>
                <a:solidFill>
                  <a:srgbClr val="FF0000"/>
                </a:solidFill>
              </a:rPr>
              <a:t>What the algorithm does:</a:t>
            </a:r>
          </a:p>
        </p:txBody>
      </p:sp>
      <p:sp>
        <p:nvSpPr>
          <p:cNvPr id="14348" name="TextBox 80"/>
          <p:cNvSpPr txBox="1">
            <a:spLocks noChangeArrowheads="1"/>
          </p:cNvSpPr>
          <p:nvPr/>
        </p:nvSpPr>
        <p:spPr bwMode="auto">
          <a:xfrm>
            <a:off x="3646488" y="723900"/>
            <a:ext cx="32639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>
                <a:solidFill>
                  <a:srgbClr val="FF0000"/>
                </a:solidFill>
              </a:rPr>
              <a:t>Properties of the algorithm:</a:t>
            </a:r>
          </a:p>
        </p:txBody>
      </p:sp>
      <p:sp>
        <p:nvSpPr>
          <p:cNvPr id="14349" name="TextBox 81"/>
          <p:cNvSpPr txBox="1">
            <a:spLocks noChangeArrowheads="1"/>
          </p:cNvSpPr>
          <p:nvPr/>
        </p:nvSpPr>
        <p:spPr bwMode="auto">
          <a:xfrm>
            <a:off x="3625850" y="2276475"/>
            <a:ext cx="3022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>
                <a:solidFill>
                  <a:srgbClr val="FF0000"/>
                </a:solidFill>
              </a:rPr>
              <a:t>Benefits of the algorithm:</a:t>
            </a:r>
          </a:p>
        </p:txBody>
      </p:sp>
      <p:pic>
        <p:nvPicPr>
          <p:cNvPr id="14350" name="Picture 82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2163" y="749300"/>
            <a:ext cx="1800225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51" name="TextBox 13323"/>
          <p:cNvSpPr txBox="1">
            <a:spLocks noChangeArrowheads="1"/>
          </p:cNvSpPr>
          <p:nvPr/>
        </p:nvSpPr>
        <p:spPr bwMode="auto">
          <a:xfrm>
            <a:off x="3735388" y="1109663"/>
            <a:ext cx="26860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/>
              <a:t>- Max-margin separation </a:t>
            </a:r>
          </a:p>
          <a:p>
            <a:pPr eaLnBrk="1" hangingPunct="1"/>
            <a:r>
              <a:rPr lang="en-US" sz="1800"/>
              <a:t>  from negative data</a:t>
            </a:r>
          </a:p>
          <a:p>
            <a:pPr eaLnBrk="1" hangingPunct="1"/>
            <a:r>
              <a:rPr lang="en-US" sz="1800"/>
              <a:t>- Quadratic objective </a:t>
            </a:r>
          </a:p>
          <a:p>
            <a:pPr eaLnBrk="1" hangingPunct="1"/>
            <a:r>
              <a:rPr lang="en-US" sz="1800"/>
              <a:t>   with linear constraints</a:t>
            </a:r>
          </a:p>
        </p:txBody>
      </p:sp>
      <p:sp>
        <p:nvSpPr>
          <p:cNvPr id="14352" name="TextBox 84"/>
          <p:cNvSpPr txBox="1">
            <a:spLocks noChangeArrowheads="1"/>
          </p:cNvSpPr>
          <p:nvPr/>
        </p:nvSpPr>
        <p:spPr bwMode="auto">
          <a:xfrm>
            <a:off x="3684588" y="3730625"/>
            <a:ext cx="24653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/>
              <a:t>- Visually interpretable</a:t>
            </a:r>
          </a:p>
        </p:txBody>
      </p:sp>
      <p:cxnSp>
        <p:nvCxnSpPr>
          <p:cNvPr id="59" name="Straight Arrow Connector 58"/>
          <p:cNvCxnSpPr>
            <a:stCxn id="2" idx="2"/>
          </p:cNvCxnSpPr>
          <p:nvPr/>
        </p:nvCxnSpPr>
        <p:spPr>
          <a:xfrm>
            <a:off x="1655763" y="4956175"/>
            <a:ext cx="179387" cy="849313"/>
          </a:xfrm>
          <a:prstGeom prst="straightConnector1">
            <a:avLst/>
          </a:prstGeom>
          <a:ln w="28575" cmpd="sng">
            <a:solidFill>
              <a:schemeClr val="tx1">
                <a:lumMod val="65000"/>
                <a:lumOff val="35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6" name="Straight Arrow Connector 75"/>
          <p:cNvCxnSpPr/>
          <p:nvPr/>
        </p:nvCxnSpPr>
        <p:spPr>
          <a:xfrm>
            <a:off x="3613150" y="836613"/>
            <a:ext cx="0" cy="6021387"/>
          </a:xfrm>
          <a:prstGeom prst="straightConnector1">
            <a:avLst/>
          </a:prstGeom>
          <a:ln w="28575" cmpd="sng">
            <a:solidFill>
              <a:schemeClr val="tx1">
                <a:lumMod val="65000"/>
                <a:lumOff val="35000"/>
              </a:schemeClr>
            </a:solidFill>
            <a:headEnd type="none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355" name="Picture 76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6975" y="3525838"/>
            <a:ext cx="2697163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56" name="TextBox 77"/>
          <p:cNvSpPr txBox="1">
            <a:spLocks noChangeArrowheads="1"/>
          </p:cNvSpPr>
          <p:nvPr/>
        </p:nvSpPr>
        <p:spPr bwMode="auto">
          <a:xfrm>
            <a:off x="3673475" y="4500563"/>
            <a:ext cx="44561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/>
              <a:t>- Useful for object detection using DPM of</a:t>
            </a:r>
          </a:p>
        </p:txBody>
      </p:sp>
      <p:sp>
        <p:nvSpPr>
          <p:cNvPr id="14357" name="TextBox 97"/>
          <p:cNvSpPr txBox="1">
            <a:spLocks noChangeArrowheads="1"/>
          </p:cNvSpPr>
          <p:nvPr/>
        </p:nvSpPr>
        <p:spPr bwMode="auto">
          <a:xfrm>
            <a:off x="3684588" y="2695575"/>
            <a:ext cx="45688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/>
              <a:t>- Does not suffer from </a:t>
            </a:r>
            <a:r>
              <a:rPr lang="en-US" sz="1800">
                <a:solidFill>
                  <a:srgbClr val="0000FF"/>
                </a:solidFill>
              </a:rPr>
              <a:t>cluster degeneration</a:t>
            </a:r>
          </a:p>
        </p:txBody>
      </p:sp>
      <p:sp>
        <p:nvSpPr>
          <p:cNvPr id="14358" name="TextBox 98"/>
          <p:cNvSpPr txBox="1">
            <a:spLocks noChangeArrowheads="1"/>
          </p:cNvSpPr>
          <p:nvPr/>
        </p:nvSpPr>
        <p:spPr bwMode="auto">
          <a:xfrm>
            <a:off x="5251450" y="3117850"/>
            <a:ext cx="39560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>
                <a:solidFill>
                  <a:srgbClr val="0000FF"/>
                </a:solidFill>
              </a:rPr>
              <a:t>a few clusters claim most data points</a:t>
            </a:r>
          </a:p>
        </p:txBody>
      </p:sp>
      <p:sp>
        <p:nvSpPr>
          <p:cNvPr id="94" name="Left Brace 93"/>
          <p:cNvSpPr/>
          <p:nvPr/>
        </p:nvSpPr>
        <p:spPr>
          <a:xfrm rot="16200000">
            <a:off x="6979444" y="2018507"/>
            <a:ext cx="184150" cy="2087562"/>
          </a:xfrm>
          <a:prstGeom prst="leftBrace">
            <a:avLst>
              <a:gd name="adj1" fmla="val 31401"/>
              <a:gd name="adj2" fmla="val 50000"/>
            </a:avLst>
          </a:prstGeom>
          <a:ln w="28575" cmpd="sng">
            <a:solidFill>
              <a:srgbClr val="59595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14360" name="Group 13328"/>
          <p:cNvGrpSpPr>
            <a:grpSpLocks/>
          </p:cNvGrpSpPr>
          <p:nvPr/>
        </p:nvGrpSpPr>
        <p:grpSpPr bwMode="auto">
          <a:xfrm>
            <a:off x="6659563" y="4868863"/>
            <a:ext cx="2376487" cy="1995487"/>
            <a:chOff x="4008210" y="4869160"/>
            <a:chExt cx="2376924" cy="1994739"/>
          </a:xfrm>
        </p:grpSpPr>
        <p:pic>
          <p:nvPicPr>
            <p:cNvPr id="14368" name="Picture 13312"/>
            <p:cNvPicPr>
              <a:picLocks noChangeAspect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08210" y="4869160"/>
              <a:ext cx="2045268" cy="19947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TextBox 13314"/>
            <p:cNvSpPr txBox="1">
              <a:spLocks noChangeArrowheads="1"/>
            </p:cNvSpPr>
            <p:nvPr/>
          </p:nvSpPr>
          <p:spPr bwMode="auto">
            <a:xfrm rot="5400000">
              <a:off x="5701878" y="5625225"/>
              <a:ext cx="1028314" cy="338199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 sz="1600" dirty="0" smtClean="0"/>
                <a:t>Precision</a:t>
              </a:r>
            </a:p>
          </p:txBody>
        </p:sp>
        <p:sp>
          <p:nvSpPr>
            <p:cNvPr id="14370" name="TextBox 103"/>
            <p:cNvSpPr txBox="1">
              <a:spLocks noChangeArrowheads="1"/>
            </p:cNvSpPr>
            <p:nvPr/>
          </p:nvSpPr>
          <p:spPr bwMode="auto">
            <a:xfrm rot="10800000" flipV="1">
              <a:off x="4694809" y="6525344"/>
              <a:ext cx="864096" cy="33855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600" dirty="0"/>
                <a:t>Recall</a:t>
              </a:r>
            </a:p>
          </p:txBody>
        </p:sp>
      </p:grpSp>
      <p:sp>
        <p:nvSpPr>
          <p:cNvPr id="14361" name="TextBox 13315"/>
          <p:cNvSpPr txBox="1">
            <a:spLocks noChangeArrowheads="1"/>
          </p:cNvSpPr>
          <p:nvPr/>
        </p:nvSpPr>
        <p:spPr bwMode="auto">
          <a:xfrm>
            <a:off x="3851275" y="5661025"/>
            <a:ext cx="23288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/>
              <a:t>With sub-categorization</a:t>
            </a:r>
          </a:p>
        </p:txBody>
      </p:sp>
      <p:sp>
        <p:nvSpPr>
          <p:cNvPr id="14362" name="TextBox 105"/>
          <p:cNvSpPr txBox="1">
            <a:spLocks noChangeArrowheads="1"/>
          </p:cNvSpPr>
          <p:nvPr/>
        </p:nvSpPr>
        <p:spPr bwMode="auto">
          <a:xfrm>
            <a:off x="3851275" y="6165850"/>
            <a:ext cx="2614613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/>
              <a:t>Without sub-categorization</a:t>
            </a:r>
          </a:p>
        </p:txBody>
      </p:sp>
      <p:cxnSp>
        <p:nvCxnSpPr>
          <p:cNvPr id="107" name="Straight Arrow Connector 106"/>
          <p:cNvCxnSpPr>
            <a:stCxn id="14361" idx="3"/>
          </p:cNvCxnSpPr>
          <p:nvPr/>
        </p:nvCxnSpPr>
        <p:spPr>
          <a:xfrm flipV="1">
            <a:off x="6180138" y="5445125"/>
            <a:ext cx="2063750" cy="385763"/>
          </a:xfrm>
          <a:prstGeom prst="straightConnector1">
            <a:avLst/>
          </a:prstGeom>
          <a:ln w="28575" cmpd="sng">
            <a:solidFill>
              <a:srgbClr val="FF00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0" name="Straight Arrow Connector 109"/>
          <p:cNvCxnSpPr>
            <a:stCxn id="14362" idx="3"/>
          </p:cNvCxnSpPr>
          <p:nvPr/>
        </p:nvCxnSpPr>
        <p:spPr>
          <a:xfrm flipV="1">
            <a:off x="6465888" y="5732463"/>
            <a:ext cx="1851025" cy="603250"/>
          </a:xfrm>
          <a:prstGeom prst="straightConnector1">
            <a:avLst/>
          </a:prstGeom>
          <a:ln w="28575" cmpd="sng">
            <a:solidFill>
              <a:srgbClr val="0000FF"/>
            </a:solidFill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365" name="TextBox 13324"/>
          <p:cNvSpPr txBox="1">
            <a:spLocks noChangeArrowheads="1"/>
          </p:cNvSpPr>
          <p:nvPr/>
        </p:nvSpPr>
        <p:spPr bwMode="auto">
          <a:xfrm>
            <a:off x="34925" y="1341438"/>
            <a:ext cx="7620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/>
              <a:t>Input:</a:t>
            </a:r>
          </a:p>
        </p:txBody>
      </p:sp>
      <p:sp>
        <p:nvSpPr>
          <p:cNvPr id="14366" name="TextBox 115"/>
          <p:cNvSpPr txBox="1">
            <a:spLocks noChangeArrowheads="1"/>
          </p:cNvSpPr>
          <p:nvPr/>
        </p:nvSpPr>
        <p:spPr bwMode="auto">
          <a:xfrm>
            <a:off x="26988" y="5148263"/>
            <a:ext cx="9413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/>
              <a:t>Output:</a:t>
            </a:r>
          </a:p>
        </p:txBody>
      </p:sp>
      <p:sp>
        <p:nvSpPr>
          <p:cNvPr id="14367" name="TextBox 15"/>
          <p:cNvSpPr txBox="1">
            <a:spLocks noChangeArrowheads="1"/>
          </p:cNvSpPr>
          <p:nvPr/>
        </p:nvSpPr>
        <p:spPr bwMode="auto">
          <a:xfrm>
            <a:off x="3816350" y="4797425"/>
            <a:ext cx="27003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 err="1"/>
              <a:t>Felzenszwalb</a:t>
            </a:r>
            <a:r>
              <a:rPr lang="en-US" sz="1800" dirty="0"/>
              <a:t> et al.</a:t>
            </a:r>
          </a:p>
        </p:txBody>
      </p:sp>
    </p:spTree>
    <p:extLst>
      <p:ext uri="{BB962C8B-B14F-4D97-AF65-F5344CB8AC3E}">
        <p14:creationId xmlns:p14="http://schemas.microsoft.com/office/powerpoint/2010/main" val="10207149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ChangeAspect="1"/>
          </p:cNvGrpSpPr>
          <p:nvPr/>
        </p:nvGrpSpPr>
        <p:grpSpPr>
          <a:xfrm>
            <a:off x="4056667" y="4473600"/>
            <a:ext cx="1143808" cy="1133028"/>
            <a:chOff x="2948940" y="265910"/>
            <a:chExt cx="2813170" cy="2789202"/>
          </a:xfrm>
        </p:grpSpPr>
        <p:pic>
          <p:nvPicPr>
            <p:cNvPr id="5" name="Picture 4"/>
            <p:cNvPicPr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948940" y="265910"/>
              <a:ext cx="1417320" cy="141732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48940" y="1625600"/>
              <a:ext cx="1417320" cy="1417320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30700" y="1625600"/>
              <a:ext cx="1431410" cy="1429512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30700" y="265910"/>
              <a:ext cx="1417320" cy="1417320"/>
            </a:xfrm>
            <a:prstGeom prst="rect">
              <a:avLst/>
            </a:prstGeom>
          </p:spPr>
        </p:pic>
      </p:grp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7411102" y="4473600"/>
            <a:ext cx="1145702" cy="1133028"/>
            <a:chOff x="2598420" y="3288639"/>
            <a:chExt cx="2801620" cy="2800193"/>
          </a:xfrm>
        </p:grpSpPr>
        <p:pic>
          <p:nvPicPr>
            <p:cNvPr id="10" name="Picture 9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598420" y="3288639"/>
              <a:ext cx="1417320" cy="141732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982720" y="3288639"/>
              <a:ext cx="1417320" cy="1417320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598420" y="4671512"/>
              <a:ext cx="1417320" cy="1417320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982720" y="4658812"/>
              <a:ext cx="1417320" cy="1417320"/>
            </a:xfrm>
            <a:prstGeom prst="rect">
              <a:avLst/>
            </a:prstGeom>
          </p:spPr>
        </p:pic>
      </p:grpSp>
      <p:grpSp>
        <p:nvGrpSpPr>
          <p:cNvPr id="14" name="Group 13"/>
          <p:cNvGrpSpPr>
            <a:grpSpLocks noChangeAspect="1"/>
          </p:cNvGrpSpPr>
          <p:nvPr/>
        </p:nvGrpSpPr>
        <p:grpSpPr>
          <a:xfrm>
            <a:off x="5697728" y="4473600"/>
            <a:ext cx="1144999" cy="1133028"/>
            <a:chOff x="6225540" y="265910"/>
            <a:chExt cx="2804160" cy="2777010"/>
          </a:xfrm>
        </p:grpSpPr>
        <p:pic>
          <p:nvPicPr>
            <p:cNvPr id="15" name="Picture 14"/>
            <p:cNvPicPr>
              <a:picLocks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225540" y="265910"/>
              <a:ext cx="1417320" cy="1417320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612380" y="265910"/>
              <a:ext cx="1417320" cy="1417320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6225540" y="1625600"/>
              <a:ext cx="1417320" cy="1417320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7592060" y="1625600"/>
              <a:ext cx="1435608" cy="1417320"/>
            </a:xfrm>
            <a:prstGeom prst="rect">
              <a:avLst/>
            </a:prstGeom>
          </p:spPr>
        </p:pic>
      </p:grpSp>
      <p:grpSp>
        <p:nvGrpSpPr>
          <p:cNvPr id="19" name="Group 18"/>
          <p:cNvGrpSpPr>
            <a:grpSpLocks noChangeAspect="1"/>
          </p:cNvGrpSpPr>
          <p:nvPr/>
        </p:nvGrpSpPr>
        <p:grpSpPr>
          <a:xfrm>
            <a:off x="2301493" y="4473600"/>
            <a:ext cx="1146161" cy="1133028"/>
            <a:chOff x="5875020" y="3288639"/>
            <a:chExt cx="2783840" cy="2781300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7249160" y="3288639"/>
              <a:ext cx="1409700" cy="1409700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5875020" y="3288639"/>
              <a:ext cx="1409700" cy="1409700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5875020" y="4660239"/>
              <a:ext cx="1409700" cy="1409700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7249160" y="4660239"/>
              <a:ext cx="1409700" cy="1409700"/>
            </a:xfrm>
            <a:prstGeom prst="rect">
              <a:avLst/>
            </a:prstGeom>
          </p:spPr>
        </p:pic>
      </p:grpSp>
      <p:grpSp>
        <p:nvGrpSpPr>
          <p:cNvPr id="24" name="Group 23"/>
          <p:cNvGrpSpPr>
            <a:grpSpLocks noChangeAspect="1"/>
          </p:cNvGrpSpPr>
          <p:nvPr/>
        </p:nvGrpSpPr>
        <p:grpSpPr>
          <a:xfrm>
            <a:off x="617332" y="4473600"/>
            <a:ext cx="1146268" cy="1133028"/>
            <a:chOff x="0" y="265910"/>
            <a:chExt cx="2788920" cy="2777010"/>
          </a:xfrm>
        </p:grpSpPr>
        <p:pic>
          <p:nvPicPr>
            <p:cNvPr id="25" name="Picture 24"/>
            <p:cNvPicPr>
              <a:picLocks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0" y="265910"/>
              <a:ext cx="1417320" cy="1417320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1358900" y="265910"/>
              <a:ext cx="1417320" cy="1417320"/>
            </a:xfrm>
            <a:prstGeom prst="rect">
              <a:avLst/>
            </a:prstGeom>
          </p:spPr>
        </p:pic>
        <p:pic>
          <p:nvPicPr>
            <p:cNvPr id="27" name="Picture 26"/>
            <p:cNvPicPr>
              <a:picLocks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0" y="1625600"/>
              <a:ext cx="1417320" cy="1417320"/>
            </a:xfrm>
            <a:prstGeom prst="rect">
              <a:avLst/>
            </a:prstGeom>
          </p:spPr>
        </p:pic>
        <p:pic>
          <p:nvPicPr>
            <p:cNvPr id="28" name="Picture 27"/>
            <p:cNvPicPr>
              <a:picLocks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1371600" y="1625600"/>
              <a:ext cx="1417320" cy="1417320"/>
            </a:xfrm>
            <a:prstGeom prst="rect">
              <a:avLst/>
            </a:prstGeom>
          </p:spPr>
        </p:pic>
      </p:grpSp>
      <p:sp>
        <p:nvSpPr>
          <p:cNvPr id="29" name="TextBox 28"/>
          <p:cNvSpPr txBox="1"/>
          <p:nvPr/>
        </p:nvSpPr>
        <p:spPr>
          <a:xfrm>
            <a:off x="517837" y="4185524"/>
            <a:ext cx="14328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Sub-category 1</a:t>
            </a:r>
            <a:endParaRPr lang="en-US" sz="1600" dirty="0"/>
          </a:p>
        </p:txBody>
      </p:sp>
      <p:sp>
        <p:nvSpPr>
          <p:cNvPr id="30" name="TextBox 29"/>
          <p:cNvSpPr txBox="1"/>
          <p:nvPr/>
        </p:nvSpPr>
        <p:spPr>
          <a:xfrm>
            <a:off x="2201630" y="4185524"/>
            <a:ext cx="14328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Sub-category 2</a:t>
            </a:r>
            <a:endParaRPr lang="en-US" sz="1600" dirty="0"/>
          </a:p>
        </p:txBody>
      </p:sp>
      <p:sp>
        <p:nvSpPr>
          <p:cNvPr id="31" name="TextBox 30"/>
          <p:cNvSpPr txBox="1"/>
          <p:nvPr/>
        </p:nvSpPr>
        <p:spPr>
          <a:xfrm>
            <a:off x="3956542" y="4185524"/>
            <a:ext cx="14328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Sub-category 3</a:t>
            </a:r>
            <a:endParaRPr lang="en-US" sz="1600" dirty="0"/>
          </a:p>
        </p:txBody>
      </p:sp>
      <p:sp>
        <p:nvSpPr>
          <p:cNvPr id="32" name="TextBox 31"/>
          <p:cNvSpPr txBox="1"/>
          <p:nvPr/>
        </p:nvSpPr>
        <p:spPr>
          <a:xfrm>
            <a:off x="5599695" y="4185524"/>
            <a:ext cx="14328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Sub-category 4</a:t>
            </a:r>
            <a:endParaRPr lang="en-US" sz="1600" dirty="0"/>
          </a:p>
        </p:txBody>
      </p:sp>
      <p:sp>
        <p:nvSpPr>
          <p:cNvPr id="33" name="TextBox 32"/>
          <p:cNvSpPr txBox="1"/>
          <p:nvPr/>
        </p:nvSpPr>
        <p:spPr>
          <a:xfrm>
            <a:off x="7313967" y="4185524"/>
            <a:ext cx="14328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Sub-category 5</a:t>
            </a:r>
            <a:endParaRPr lang="en-US" sz="1600" dirty="0"/>
          </a:p>
        </p:txBody>
      </p:sp>
      <p:grpSp>
        <p:nvGrpSpPr>
          <p:cNvPr id="98" name="Group 97"/>
          <p:cNvGrpSpPr/>
          <p:nvPr/>
        </p:nvGrpSpPr>
        <p:grpSpPr>
          <a:xfrm>
            <a:off x="2688433" y="973668"/>
            <a:ext cx="3380256" cy="2147935"/>
            <a:chOff x="2209800" y="371593"/>
            <a:chExt cx="4048816" cy="2600207"/>
          </a:xfrm>
        </p:grpSpPr>
        <p:pic>
          <p:nvPicPr>
            <p:cNvPr id="55" name="Picture 54"/>
            <p:cNvPicPr>
              <a:picLocks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4659213" y="2173939"/>
              <a:ext cx="697744" cy="700032"/>
            </a:xfrm>
            <a:prstGeom prst="rect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</p:pic>
        <p:pic>
          <p:nvPicPr>
            <p:cNvPr id="35" name="Picture 34"/>
            <p:cNvPicPr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978663" y="892365"/>
              <a:ext cx="690246" cy="696972"/>
            </a:xfrm>
            <a:prstGeom prst="rect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</p:pic>
        <p:pic>
          <p:nvPicPr>
            <p:cNvPr id="36" name="Picture 35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600190" y="2274828"/>
              <a:ext cx="690246" cy="696972"/>
            </a:xfrm>
            <a:prstGeom prst="rect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</p:pic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43470" y="542349"/>
              <a:ext cx="697107" cy="702968"/>
            </a:xfrm>
            <a:prstGeom prst="rect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</p:pic>
        <p:pic>
          <p:nvPicPr>
            <p:cNvPr id="38" name="Picture 37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764184" y="851847"/>
              <a:ext cx="690246" cy="696972"/>
            </a:xfrm>
            <a:prstGeom prst="rect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</p:pic>
        <p:pic>
          <p:nvPicPr>
            <p:cNvPr id="40" name="Picture 39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564377" y="1180451"/>
              <a:ext cx="694239" cy="694236"/>
            </a:xfrm>
            <a:prstGeom prst="rect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</p:pic>
        <p:pic>
          <p:nvPicPr>
            <p:cNvPr id="41" name="Picture 40"/>
            <p:cNvPicPr>
              <a:picLocks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988657" y="1106093"/>
              <a:ext cx="694239" cy="694236"/>
            </a:xfrm>
            <a:prstGeom prst="rect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</p:pic>
        <p:pic>
          <p:nvPicPr>
            <p:cNvPr id="42" name="Picture 41"/>
            <p:cNvPicPr>
              <a:picLocks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773793" y="1627652"/>
              <a:ext cx="694239" cy="694236"/>
            </a:xfrm>
            <a:prstGeom prst="rect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</p:pic>
        <p:pic>
          <p:nvPicPr>
            <p:cNvPr id="43" name="Picture 42"/>
            <p:cNvPicPr>
              <a:picLocks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489138" y="1441705"/>
              <a:ext cx="694239" cy="694236"/>
            </a:xfrm>
            <a:prstGeom prst="rect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</p:pic>
        <p:pic>
          <p:nvPicPr>
            <p:cNvPr id="45" name="Picture 44"/>
            <p:cNvPicPr>
              <a:picLocks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354752" y="542349"/>
              <a:ext cx="693185" cy="700032"/>
            </a:xfrm>
            <a:prstGeom prst="rect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</p:pic>
        <p:pic>
          <p:nvPicPr>
            <p:cNvPr id="46" name="Picture 45"/>
            <p:cNvPicPr>
              <a:picLocks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5117193" y="1869685"/>
              <a:ext cx="693185" cy="700032"/>
            </a:xfrm>
            <a:prstGeom prst="rect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</p:pic>
        <p:pic>
          <p:nvPicPr>
            <p:cNvPr id="47" name="Picture 46"/>
            <p:cNvPicPr>
              <a:picLocks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4146839" y="1969453"/>
              <a:ext cx="693185" cy="700032"/>
            </a:xfrm>
            <a:prstGeom prst="rect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</p:pic>
        <p:pic>
          <p:nvPicPr>
            <p:cNvPr id="48" name="Picture 47"/>
            <p:cNvPicPr>
              <a:picLocks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3096959" y="2164245"/>
              <a:ext cx="702129" cy="700032"/>
            </a:xfrm>
            <a:prstGeom prst="rect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</p:pic>
        <p:pic>
          <p:nvPicPr>
            <p:cNvPr id="50" name="Picture 49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3051761" y="547186"/>
              <a:ext cx="695195" cy="695195"/>
            </a:xfrm>
            <a:prstGeom prst="rect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</p:pic>
        <p:pic>
          <p:nvPicPr>
            <p:cNvPr id="51" name="Picture 50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4106832" y="1066788"/>
              <a:ext cx="695195" cy="695195"/>
            </a:xfrm>
            <a:prstGeom prst="rect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</p:pic>
        <p:pic>
          <p:nvPicPr>
            <p:cNvPr id="52" name="Picture 51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2209800" y="1527569"/>
              <a:ext cx="695195" cy="695195"/>
            </a:xfrm>
            <a:prstGeom prst="rect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</p:pic>
        <p:pic>
          <p:nvPicPr>
            <p:cNvPr id="53" name="Picture 52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3779362" y="371593"/>
              <a:ext cx="695195" cy="695195"/>
            </a:xfrm>
            <a:prstGeom prst="rect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</p:pic>
        <p:pic>
          <p:nvPicPr>
            <p:cNvPr id="56" name="Picture 55"/>
            <p:cNvPicPr>
              <a:picLocks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2435019" y="855162"/>
              <a:ext cx="697744" cy="700032"/>
            </a:xfrm>
            <a:prstGeom prst="rect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</p:pic>
        <p:pic>
          <p:nvPicPr>
            <p:cNvPr id="57" name="Picture 56"/>
            <p:cNvPicPr>
              <a:picLocks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3132763" y="1506433"/>
              <a:ext cx="697744" cy="700032"/>
            </a:xfrm>
            <a:prstGeom prst="rect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</p:pic>
        <p:pic>
          <p:nvPicPr>
            <p:cNvPr id="58" name="Picture 57"/>
            <p:cNvPicPr>
              <a:picLocks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2556123" y="2000948"/>
              <a:ext cx="697744" cy="700032"/>
            </a:xfrm>
            <a:prstGeom prst="rect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</p:pic>
      </p:grpSp>
      <p:cxnSp>
        <p:nvCxnSpPr>
          <p:cNvPr id="60" name="Straight Connector 59"/>
          <p:cNvCxnSpPr>
            <a:stCxn id="90" idx="2"/>
            <a:endCxn id="29" idx="0"/>
          </p:cNvCxnSpPr>
          <p:nvPr/>
        </p:nvCxnSpPr>
        <p:spPr>
          <a:xfrm flipH="1">
            <a:off x="1234239" y="3480253"/>
            <a:ext cx="3234724" cy="705271"/>
          </a:xfrm>
          <a:prstGeom prst="line">
            <a:avLst/>
          </a:prstGeom>
          <a:ln w="38100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5" name="Straight Connector 64"/>
          <p:cNvCxnSpPr>
            <a:stCxn id="90" idx="2"/>
            <a:endCxn id="30" idx="0"/>
          </p:cNvCxnSpPr>
          <p:nvPr/>
        </p:nvCxnSpPr>
        <p:spPr>
          <a:xfrm flipH="1">
            <a:off x="2918032" y="3480253"/>
            <a:ext cx="1550931" cy="705271"/>
          </a:xfrm>
          <a:prstGeom prst="line">
            <a:avLst/>
          </a:prstGeom>
          <a:ln w="38100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stCxn id="90" idx="2"/>
            <a:endCxn id="31" idx="0"/>
          </p:cNvCxnSpPr>
          <p:nvPr/>
        </p:nvCxnSpPr>
        <p:spPr>
          <a:xfrm>
            <a:off x="4468963" y="3480253"/>
            <a:ext cx="203981" cy="705271"/>
          </a:xfrm>
          <a:prstGeom prst="line">
            <a:avLst/>
          </a:prstGeom>
          <a:ln w="38100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1" name="Straight Connector 70"/>
          <p:cNvCxnSpPr>
            <a:stCxn id="90" idx="2"/>
            <a:endCxn id="32" idx="0"/>
          </p:cNvCxnSpPr>
          <p:nvPr/>
        </p:nvCxnSpPr>
        <p:spPr>
          <a:xfrm>
            <a:off x="4468963" y="3480253"/>
            <a:ext cx="1847134" cy="705271"/>
          </a:xfrm>
          <a:prstGeom prst="line">
            <a:avLst/>
          </a:prstGeom>
          <a:ln w="38100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5" name="Straight Connector 74"/>
          <p:cNvCxnSpPr>
            <a:stCxn id="90" idx="2"/>
            <a:endCxn id="33" idx="0"/>
          </p:cNvCxnSpPr>
          <p:nvPr/>
        </p:nvCxnSpPr>
        <p:spPr>
          <a:xfrm>
            <a:off x="4468963" y="3480253"/>
            <a:ext cx="3561406" cy="705271"/>
          </a:xfrm>
          <a:prstGeom prst="line">
            <a:avLst/>
          </a:prstGeom>
          <a:ln w="38100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0" name="TextBox 89"/>
          <p:cNvSpPr txBox="1"/>
          <p:nvPr/>
        </p:nvSpPr>
        <p:spPr>
          <a:xfrm>
            <a:off x="3765172" y="3110921"/>
            <a:ext cx="1407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Head-images</a:t>
            </a:r>
            <a:endParaRPr lang="en-US" dirty="0"/>
          </a:p>
        </p:txBody>
      </p:sp>
      <p:sp>
        <p:nvSpPr>
          <p:cNvPr id="61" name="Title 1"/>
          <p:cNvSpPr>
            <a:spLocks noGrp="1"/>
          </p:cNvSpPr>
          <p:nvPr>
            <p:ph type="title"/>
          </p:nvPr>
        </p:nvSpPr>
        <p:spPr>
          <a:xfrm>
            <a:off x="243540" y="-176422"/>
            <a:ext cx="8229600" cy="1143000"/>
          </a:xfrm>
        </p:spPr>
        <p:txBody>
          <a:bodyPr>
            <a:noAutofit/>
          </a:bodyPr>
          <a:lstStyle/>
          <a:p>
            <a:r>
              <a:rPr lang="en-US" sz="4000" dirty="0"/>
              <a:t>S</a:t>
            </a:r>
            <a:r>
              <a:rPr lang="en-US" sz="4000" dirty="0" smtClean="0"/>
              <a:t>ub-categorization</a:t>
            </a:r>
            <a:endParaRPr lang="en-US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274320" y="5648960"/>
            <a:ext cx="27751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E46C0A"/>
                </a:solidFill>
              </a:rPr>
              <a:t>Why sub-categorization?</a:t>
            </a:r>
            <a:endParaRPr lang="en-US" sz="2000" dirty="0">
              <a:solidFill>
                <a:srgbClr val="E46C0A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09600" y="5998270"/>
            <a:ext cx="2337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- Better head detector</a:t>
            </a:r>
            <a:endParaRPr lang="en-US" dirty="0"/>
          </a:p>
        </p:txBody>
      </p:sp>
      <p:sp>
        <p:nvSpPr>
          <p:cNvPr id="63" name="TextBox 62"/>
          <p:cNvSpPr txBox="1"/>
          <p:nvPr/>
        </p:nvSpPr>
        <p:spPr>
          <a:xfrm>
            <a:off x="609600" y="6333550"/>
            <a:ext cx="3721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- Extra information (looking direction)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47565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4" grpId="0"/>
      <p:bldP spid="6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4121" y="719248"/>
            <a:ext cx="2573777" cy="2286000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43540" y="-176422"/>
            <a:ext cx="8229600" cy="1143000"/>
          </a:xfrm>
        </p:spPr>
        <p:txBody>
          <a:bodyPr/>
          <a:lstStyle/>
          <a:p>
            <a:r>
              <a:rPr lang="en-US" dirty="0" smtClean="0"/>
              <a:t>Sub-categorization with Clustering</a:t>
            </a:r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111761" y="3509764"/>
            <a:ext cx="2572760" cy="2490986"/>
            <a:chOff x="111761" y="3621524"/>
            <a:chExt cx="2572760" cy="2490986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1761" y="3826510"/>
              <a:ext cx="2572760" cy="2286000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426720" y="3621524"/>
              <a:ext cx="19665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K-means clustering</a:t>
              </a:r>
              <a:endParaRPr lang="en-US" dirty="0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2939586" y="3292832"/>
            <a:ext cx="3199176" cy="2707918"/>
            <a:chOff x="2939586" y="3404592"/>
            <a:chExt cx="3199176" cy="2707918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255240" y="3826510"/>
              <a:ext cx="2564682" cy="2286000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2939586" y="3404592"/>
              <a:ext cx="3199176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Max-margin clustering</a:t>
              </a:r>
            </a:p>
            <a:p>
              <a:pPr algn="ctr"/>
              <a:r>
                <a:rPr lang="en-US" sz="1400" dirty="0" smtClean="0"/>
                <a:t>(e.g., </a:t>
              </a:r>
              <a:r>
                <a:rPr lang="en-US" sz="1400" dirty="0" err="1"/>
                <a:t>Xu</a:t>
              </a:r>
              <a:r>
                <a:rPr lang="en-US" sz="1400" dirty="0"/>
                <a:t> </a:t>
              </a:r>
              <a:r>
                <a:rPr lang="en-US" sz="1400" i="1" dirty="0"/>
                <a:t>et al.</a:t>
              </a:r>
              <a:r>
                <a:rPr lang="en-US" sz="1400" dirty="0"/>
                <a:t> </a:t>
              </a:r>
              <a:r>
                <a:rPr lang="fr-FR" sz="1400" dirty="0" smtClean="0"/>
                <a:t>‘</a:t>
              </a:r>
              <a:r>
                <a:rPr lang="en-US" sz="1400" dirty="0" smtClean="0"/>
                <a:t>04, Hoai &amp; De la Torre ‘12)</a:t>
              </a:r>
              <a:endParaRPr lang="en-US" sz="1400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138762" y="3027563"/>
            <a:ext cx="2866297" cy="2973187"/>
            <a:chOff x="6253062" y="3027563"/>
            <a:chExt cx="2866297" cy="2973187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431282" y="3714750"/>
              <a:ext cx="2573777" cy="2286000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6253062" y="3027563"/>
              <a:ext cx="2866297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SVMs with latent variables (Latent SVM) </a:t>
              </a:r>
              <a:r>
                <a:rPr lang="en-US" sz="1400" dirty="0" smtClean="0"/>
                <a:t>(e.g</a:t>
              </a:r>
              <a:r>
                <a:rPr lang="en-US" sz="1400" dirty="0"/>
                <a:t>., Andrews </a:t>
              </a:r>
              <a:r>
                <a:rPr lang="en-US" sz="1400" i="1" dirty="0"/>
                <a:t>et al</a:t>
              </a:r>
              <a:r>
                <a:rPr lang="en-US" sz="1400" dirty="0"/>
                <a:t>. </a:t>
              </a:r>
              <a:r>
                <a:rPr lang="fr-FR" sz="1400" dirty="0" smtClean="0"/>
                <a:t>‘</a:t>
              </a:r>
              <a:r>
                <a:rPr lang="en-US" sz="1400" dirty="0" smtClean="0"/>
                <a:t>03</a:t>
              </a:r>
              <a:r>
                <a:rPr lang="en-US" sz="1400" dirty="0"/>
                <a:t>, </a:t>
              </a:r>
              <a:r>
                <a:rPr lang="en-US" sz="1400" dirty="0" smtClean="0"/>
                <a:t> </a:t>
              </a:r>
              <a:r>
                <a:rPr lang="en-US" sz="1400" dirty="0" err="1" smtClean="0"/>
                <a:t>Felzenszwalb</a:t>
              </a:r>
              <a:r>
                <a:rPr lang="en-US" sz="1400" dirty="0" smtClean="0"/>
                <a:t> </a:t>
              </a:r>
              <a:r>
                <a:rPr lang="en-US" sz="1400" i="1" dirty="0"/>
                <a:t>et al</a:t>
              </a:r>
              <a:r>
                <a:rPr lang="en-US" sz="1400" dirty="0"/>
                <a:t>. </a:t>
              </a:r>
              <a:r>
                <a:rPr lang="fr-FR" sz="1400" dirty="0" smtClean="0"/>
                <a:t>‘</a:t>
              </a:r>
              <a:r>
                <a:rPr lang="en-US" sz="1400" dirty="0" smtClean="0"/>
                <a:t>10) </a:t>
              </a:r>
              <a:endParaRPr lang="en-US" sz="1400" dirty="0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2033450" y="1259840"/>
            <a:ext cx="11631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</a:t>
            </a:r>
            <a:r>
              <a:rPr lang="en-US" dirty="0" smtClean="0"/>
              <a:t>ata from </a:t>
            </a:r>
          </a:p>
          <a:p>
            <a:r>
              <a:rPr lang="en-US" dirty="0" smtClean="0"/>
              <a:t>a category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6026490" y="5904190"/>
            <a:ext cx="30617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Suitable for tasks requiring</a:t>
            </a:r>
          </a:p>
          <a:p>
            <a:r>
              <a:rPr lang="en-US" dirty="0"/>
              <a:t>s</a:t>
            </a:r>
            <a:r>
              <a:rPr lang="en-US" dirty="0" smtClean="0"/>
              <a:t>eparation between positive &amp; </a:t>
            </a:r>
          </a:p>
          <a:p>
            <a:r>
              <a:rPr lang="en-US" dirty="0"/>
              <a:t>n</a:t>
            </a:r>
            <a:r>
              <a:rPr lang="en-US" dirty="0" smtClean="0"/>
              <a:t>egative (e.g., detection)</a:t>
            </a:r>
          </a:p>
        </p:txBody>
      </p:sp>
    </p:spTree>
    <p:extLst>
      <p:ext uri="{BB962C8B-B14F-4D97-AF65-F5344CB8AC3E}">
        <p14:creationId xmlns:p14="http://schemas.microsoft.com/office/powerpoint/2010/main" val="7314035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803" y="-176422"/>
            <a:ext cx="8844629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Latent SVM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D857-B0CF-F041-8A1E-44C76D59D89D}" type="slidenum">
              <a:rPr lang="en-US" smtClean="0"/>
              <a:pPr/>
              <a:t>4</a:t>
            </a:fld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76200" y="2133600"/>
            <a:ext cx="3767397" cy="3276600"/>
            <a:chOff x="2514600" y="1524000"/>
            <a:chExt cx="3767397" cy="3276600"/>
          </a:xfrm>
        </p:grpSpPr>
        <p:sp>
          <p:nvSpPr>
            <p:cNvPr id="8" name="Rectangle 7"/>
            <p:cNvSpPr/>
            <p:nvPr/>
          </p:nvSpPr>
          <p:spPr>
            <a:xfrm rot="21024054">
              <a:off x="2667728" y="2917782"/>
              <a:ext cx="3503743" cy="302929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2743619" y="3525300"/>
              <a:ext cx="3504781" cy="361142"/>
              <a:chOff x="838619" y="3086049"/>
              <a:chExt cx="3855984" cy="397873"/>
            </a:xfrm>
          </p:grpSpPr>
          <p:sp>
            <p:nvSpPr>
              <p:cNvPr id="49" name="Rectangle 48"/>
              <p:cNvSpPr/>
              <p:nvPr/>
            </p:nvSpPr>
            <p:spPr>
              <a:xfrm>
                <a:off x="838619" y="3086049"/>
                <a:ext cx="3855984" cy="397873"/>
              </a:xfrm>
              <a:prstGeom prst="rect">
                <a:avLst/>
              </a:prstGeom>
              <a:solidFill>
                <a:srgbClr val="BFBFBF"/>
              </a:solidFill>
              <a:ln>
                <a:noFill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0" name="Straight Connector 49"/>
              <p:cNvCxnSpPr>
                <a:stCxn id="49" idx="1"/>
                <a:endCxn id="49" idx="3"/>
              </p:cNvCxnSpPr>
              <p:nvPr/>
            </p:nvCxnSpPr>
            <p:spPr>
              <a:xfrm rot="10800000" flipH="1">
                <a:off x="838619" y="3284986"/>
                <a:ext cx="3855984" cy="1588"/>
              </a:xfrm>
              <a:prstGeom prst="line">
                <a:avLst/>
              </a:prstGeom>
              <a:ln w="38100" cap="flat" cmpd="sng" algn="ctr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TextBox 9"/>
            <p:cNvSpPr txBox="1"/>
            <p:nvPr/>
          </p:nvSpPr>
          <p:spPr>
            <a:xfrm>
              <a:off x="5334000" y="3770772"/>
              <a:ext cx="41459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smtClean="0">
                  <a:solidFill>
                    <a:srgbClr val="FF0000"/>
                  </a:solidFill>
                </a:rPr>
                <a:t>+</a:t>
              </a:r>
              <a:endParaRPr lang="en-US" sz="3600" dirty="0">
                <a:solidFill>
                  <a:srgbClr val="FF0000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648200" y="3697069"/>
              <a:ext cx="41459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smtClean="0">
                  <a:solidFill>
                    <a:srgbClr val="FF0000"/>
                  </a:solidFill>
                </a:rPr>
                <a:t>+</a:t>
              </a:r>
              <a:endParaRPr lang="en-US" sz="3600" dirty="0">
                <a:solidFill>
                  <a:srgbClr val="FF0000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093786" y="3505441"/>
              <a:ext cx="41459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smtClean="0">
                  <a:solidFill>
                    <a:srgbClr val="FF0000"/>
                  </a:solidFill>
                </a:rPr>
                <a:t>+</a:t>
              </a:r>
              <a:endParaRPr lang="en-US" sz="3600" dirty="0">
                <a:solidFill>
                  <a:srgbClr val="FF0000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995603" y="4114800"/>
              <a:ext cx="41459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smtClean="0">
                  <a:solidFill>
                    <a:srgbClr val="FF0000"/>
                  </a:solidFill>
                </a:rPr>
                <a:t>+</a:t>
              </a:r>
              <a:endParaRPr lang="en-US" sz="3600" dirty="0">
                <a:solidFill>
                  <a:srgbClr val="FF0000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867400" y="4154269"/>
              <a:ext cx="41459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smtClean="0">
                  <a:solidFill>
                    <a:srgbClr val="FF0000"/>
                  </a:solidFill>
                </a:rPr>
                <a:t>+</a:t>
              </a:r>
              <a:endParaRPr lang="en-US" sz="3600" dirty="0">
                <a:solidFill>
                  <a:srgbClr val="FF0000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833803" y="3620869"/>
              <a:ext cx="41459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smtClean="0">
                  <a:solidFill>
                    <a:srgbClr val="FF0000"/>
                  </a:solidFill>
                </a:rPr>
                <a:t>+</a:t>
              </a:r>
              <a:endParaRPr lang="en-US" sz="3600" dirty="0">
                <a:solidFill>
                  <a:srgbClr val="FF0000"/>
                </a:solidFill>
              </a:endParaRPr>
            </a:p>
          </p:txBody>
        </p:sp>
        <p:cxnSp>
          <p:nvCxnSpPr>
            <p:cNvPr id="16" name="Straight Connector 15"/>
            <p:cNvCxnSpPr>
              <a:stCxn id="8" idx="1"/>
              <a:endCxn id="8" idx="3"/>
            </p:cNvCxnSpPr>
            <p:nvPr/>
          </p:nvCxnSpPr>
          <p:spPr>
            <a:xfrm rot="10800000" flipH="1">
              <a:off x="2692257" y="2777117"/>
              <a:ext cx="3454686" cy="584260"/>
            </a:xfrm>
            <a:prstGeom prst="line">
              <a:avLst/>
            </a:prstGeom>
            <a:ln w="38100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Group 16"/>
            <p:cNvGrpSpPr/>
            <p:nvPr/>
          </p:nvGrpSpPr>
          <p:grpSpPr>
            <a:xfrm>
              <a:off x="2557203" y="1828800"/>
              <a:ext cx="2548197" cy="2590800"/>
              <a:chOff x="652203" y="1524000"/>
              <a:chExt cx="2548197" cy="2590800"/>
            </a:xfrm>
          </p:grpSpPr>
          <p:grpSp>
            <p:nvGrpSpPr>
              <p:cNvPr id="40" name="Group 39"/>
              <p:cNvGrpSpPr/>
              <p:nvPr/>
            </p:nvGrpSpPr>
            <p:grpSpPr>
              <a:xfrm>
                <a:off x="652203" y="1524000"/>
                <a:ext cx="2548197" cy="2590800"/>
                <a:chOff x="277325" y="1182469"/>
                <a:chExt cx="2548197" cy="2590800"/>
              </a:xfrm>
            </p:grpSpPr>
            <p:sp>
              <p:nvSpPr>
                <p:cNvPr id="42" name="TextBox 41"/>
                <p:cNvSpPr txBox="1"/>
                <p:nvPr/>
              </p:nvSpPr>
              <p:spPr>
                <a:xfrm>
                  <a:off x="2410925" y="1182469"/>
                  <a:ext cx="414597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600" dirty="0" smtClean="0">
                      <a:solidFill>
                        <a:srgbClr val="FF0000"/>
                      </a:solidFill>
                    </a:rPr>
                    <a:t>+</a:t>
                  </a:r>
                  <a:endParaRPr lang="en-US" sz="3600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43" name="TextBox 42"/>
                <p:cNvSpPr txBox="1"/>
                <p:nvPr/>
              </p:nvSpPr>
              <p:spPr>
                <a:xfrm>
                  <a:off x="1572725" y="1602938"/>
                  <a:ext cx="414597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600" dirty="0" smtClean="0">
                      <a:solidFill>
                        <a:srgbClr val="FF0000"/>
                      </a:solidFill>
                    </a:rPr>
                    <a:t>+</a:t>
                  </a:r>
                  <a:endParaRPr lang="en-US" sz="3600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44" name="TextBox 43"/>
                <p:cNvSpPr txBox="1"/>
                <p:nvPr/>
              </p:nvSpPr>
              <p:spPr>
                <a:xfrm>
                  <a:off x="2368322" y="1831538"/>
                  <a:ext cx="414597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600" dirty="0" smtClean="0">
                      <a:solidFill>
                        <a:srgbClr val="FF0000"/>
                      </a:solidFill>
                    </a:rPr>
                    <a:t>+</a:t>
                  </a:r>
                  <a:endParaRPr lang="en-US" sz="3600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45" name="TextBox 44"/>
                <p:cNvSpPr txBox="1"/>
                <p:nvPr/>
              </p:nvSpPr>
              <p:spPr>
                <a:xfrm>
                  <a:off x="582125" y="1831538"/>
                  <a:ext cx="414597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600" dirty="0" smtClean="0">
                      <a:solidFill>
                        <a:srgbClr val="FF0000"/>
                      </a:solidFill>
                    </a:rPr>
                    <a:t>+</a:t>
                  </a:r>
                  <a:endParaRPr lang="en-US" sz="3600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46" name="TextBox 45"/>
                <p:cNvSpPr txBox="1"/>
                <p:nvPr/>
              </p:nvSpPr>
              <p:spPr>
                <a:xfrm>
                  <a:off x="1225322" y="3011269"/>
                  <a:ext cx="414597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600" dirty="0" smtClean="0">
                      <a:solidFill>
                        <a:srgbClr val="FF0000"/>
                      </a:solidFill>
                    </a:rPr>
                    <a:t>+</a:t>
                  </a:r>
                  <a:endParaRPr lang="en-US" sz="3600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47" name="TextBox 46"/>
                <p:cNvSpPr txBox="1"/>
                <p:nvPr/>
              </p:nvSpPr>
              <p:spPr>
                <a:xfrm>
                  <a:off x="837817" y="3126938"/>
                  <a:ext cx="414597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600" dirty="0" smtClean="0">
                      <a:solidFill>
                        <a:srgbClr val="FF0000"/>
                      </a:solidFill>
                    </a:rPr>
                    <a:t>+</a:t>
                  </a:r>
                  <a:endParaRPr lang="en-US" sz="3600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48" name="TextBox 47"/>
                <p:cNvSpPr txBox="1"/>
                <p:nvPr/>
              </p:nvSpPr>
              <p:spPr>
                <a:xfrm>
                  <a:off x="277325" y="2858869"/>
                  <a:ext cx="414597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600" dirty="0" smtClean="0">
                      <a:solidFill>
                        <a:srgbClr val="FF0000"/>
                      </a:solidFill>
                    </a:rPr>
                    <a:t>+</a:t>
                  </a:r>
                  <a:endParaRPr lang="en-US" sz="3600" dirty="0">
                    <a:solidFill>
                      <a:srgbClr val="FF0000"/>
                    </a:solidFill>
                  </a:endParaRPr>
                </a:p>
              </p:txBody>
            </p:sp>
          </p:grpSp>
          <p:sp>
            <p:nvSpPr>
              <p:cNvPr id="41" name="TextBox 40"/>
              <p:cNvSpPr txBox="1"/>
              <p:nvPr/>
            </p:nvSpPr>
            <p:spPr>
              <a:xfrm>
                <a:off x="2209800" y="1524000"/>
                <a:ext cx="41459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>
                    <a:solidFill>
                      <a:srgbClr val="FF0000"/>
                    </a:solidFill>
                  </a:rPr>
                  <a:t>+</a:t>
                </a:r>
                <a:endParaRPr lang="en-US" sz="3600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4343400" y="2145172"/>
              <a:ext cx="41459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smtClean="0">
                  <a:solidFill>
                    <a:srgbClr val="FF0000"/>
                  </a:solidFill>
                </a:rPr>
                <a:t>+</a:t>
              </a:r>
              <a:endParaRPr lang="en-US" sz="3600" dirty="0">
                <a:solidFill>
                  <a:srgbClr val="FF0000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514600" y="2819400"/>
              <a:ext cx="41459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smtClean="0">
                  <a:solidFill>
                    <a:srgbClr val="FF0000"/>
                  </a:solidFill>
                </a:rPr>
                <a:t>+</a:t>
              </a:r>
              <a:endParaRPr lang="en-US" sz="3600" dirty="0">
                <a:solidFill>
                  <a:srgbClr val="FF0000"/>
                </a:solidFill>
              </a:endParaRPr>
            </a:p>
          </p:txBody>
        </p:sp>
        <p:grpSp>
          <p:nvGrpSpPr>
            <p:cNvPr id="20" name="Group 19"/>
            <p:cNvGrpSpPr/>
            <p:nvPr/>
          </p:nvGrpSpPr>
          <p:grpSpPr>
            <a:xfrm>
              <a:off x="2743200" y="2451798"/>
              <a:ext cx="3352771" cy="1418748"/>
              <a:chOff x="2743200" y="2451798"/>
              <a:chExt cx="3352771" cy="1418748"/>
            </a:xfrm>
          </p:grpSpPr>
          <p:sp>
            <p:nvSpPr>
              <p:cNvPr id="30" name="TextBox 29"/>
              <p:cNvSpPr txBox="1"/>
              <p:nvPr/>
            </p:nvSpPr>
            <p:spPr>
              <a:xfrm>
                <a:off x="5638800" y="2985198"/>
                <a:ext cx="380971" cy="8617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5000" dirty="0" smtClean="0">
                    <a:solidFill>
                      <a:srgbClr val="0000FF"/>
                    </a:solidFill>
                  </a:rPr>
                  <a:t>-</a:t>
                </a:r>
                <a:endParaRPr lang="en-US" sz="5000" dirty="0">
                  <a:solidFill>
                    <a:srgbClr val="0000FF"/>
                  </a:solidFill>
                </a:endParaRPr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4953000" y="2680398"/>
                <a:ext cx="380971" cy="8617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5000" dirty="0" smtClean="0">
                    <a:solidFill>
                      <a:srgbClr val="0000FF"/>
                    </a:solidFill>
                  </a:rPr>
                  <a:t>-</a:t>
                </a:r>
                <a:endParaRPr lang="en-US" sz="5000" dirty="0">
                  <a:solidFill>
                    <a:srgbClr val="0000FF"/>
                  </a:solidFill>
                </a:endParaRPr>
              </a:p>
            </p:txBody>
          </p:sp>
          <p:grpSp>
            <p:nvGrpSpPr>
              <p:cNvPr id="32" name="Group 61"/>
              <p:cNvGrpSpPr/>
              <p:nvPr/>
            </p:nvGrpSpPr>
            <p:grpSpPr>
              <a:xfrm>
                <a:off x="2743200" y="2451798"/>
                <a:ext cx="3352771" cy="1418748"/>
                <a:chOff x="1905000" y="1881426"/>
                <a:chExt cx="3352771" cy="1418748"/>
              </a:xfrm>
            </p:grpSpPr>
            <p:sp>
              <p:nvSpPr>
                <p:cNvPr id="33" name="TextBox 32"/>
                <p:cNvSpPr txBox="1"/>
                <p:nvPr/>
              </p:nvSpPr>
              <p:spPr>
                <a:xfrm>
                  <a:off x="2971829" y="2438400"/>
                  <a:ext cx="380971" cy="86177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5000" dirty="0" smtClean="0">
                      <a:solidFill>
                        <a:srgbClr val="0000FF"/>
                      </a:solidFill>
                    </a:rPr>
                    <a:t>-</a:t>
                  </a:r>
                  <a:endParaRPr lang="en-US" sz="5000" dirty="0">
                    <a:solidFill>
                      <a:srgbClr val="0000FF"/>
                    </a:solidFill>
                  </a:endParaRPr>
                </a:p>
              </p:txBody>
            </p:sp>
            <p:sp>
              <p:nvSpPr>
                <p:cNvPr id="34" name="TextBox 33"/>
                <p:cNvSpPr txBox="1"/>
                <p:nvPr/>
              </p:nvSpPr>
              <p:spPr>
                <a:xfrm>
                  <a:off x="2438429" y="2286000"/>
                  <a:ext cx="380971" cy="86177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5000" dirty="0" smtClean="0">
                      <a:solidFill>
                        <a:srgbClr val="0000FF"/>
                      </a:solidFill>
                    </a:rPr>
                    <a:t>-</a:t>
                  </a:r>
                  <a:endParaRPr lang="en-US" sz="5000" dirty="0">
                    <a:solidFill>
                      <a:srgbClr val="0000FF"/>
                    </a:solidFill>
                  </a:endParaRPr>
                </a:p>
              </p:txBody>
            </p:sp>
            <p:sp>
              <p:nvSpPr>
                <p:cNvPr id="35" name="TextBox 34"/>
                <p:cNvSpPr txBox="1"/>
                <p:nvPr/>
              </p:nvSpPr>
              <p:spPr>
                <a:xfrm>
                  <a:off x="4876800" y="1881426"/>
                  <a:ext cx="380971" cy="86177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5000" dirty="0" smtClean="0">
                      <a:solidFill>
                        <a:srgbClr val="0000FF"/>
                      </a:solidFill>
                    </a:rPr>
                    <a:t>-</a:t>
                  </a:r>
                  <a:endParaRPr lang="en-US" sz="5000" dirty="0">
                    <a:solidFill>
                      <a:srgbClr val="0000FF"/>
                    </a:solidFill>
                  </a:endParaRPr>
                </a:p>
              </p:txBody>
            </p:sp>
            <p:sp>
              <p:nvSpPr>
                <p:cNvPr id="36" name="TextBox 35"/>
                <p:cNvSpPr txBox="1"/>
                <p:nvPr/>
              </p:nvSpPr>
              <p:spPr>
                <a:xfrm>
                  <a:off x="1905000" y="2414826"/>
                  <a:ext cx="380971" cy="86177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5000" dirty="0" smtClean="0">
                      <a:solidFill>
                        <a:srgbClr val="0000FF"/>
                      </a:solidFill>
                    </a:rPr>
                    <a:t>-</a:t>
                  </a:r>
                  <a:endParaRPr lang="en-US" sz="5000" dirty="0">
                    <a:solidFill>
                      <a:srgbClr val="0000FF"/>
                    </a:solidFill>
                  </a:endParaRPr>
                </a:p>
              </p:txBody>
            </p:sp>
            <p:sp>
              <p:nvSpPr>
                <p:cNvPr id="37" name="TextBox 36"/>
                <p:cNvSpPr txBox="1"/>
                <p:nvPr/>
              </p:nvSpPr>
              <p:spPr>
                <a:xfrm>
                  <a:off x="3810000" y="2338626"/>
                  <a:ext cx="380971" cy="86177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5000" dirty="0" smtClean="0">
                      <a:solidFill>
                        <a:srgbClr val="0000FF"/>
                      </a:solidFill>
                    </a:rPr>
                    <a:t>-</a:t>
                  </a:r>
                  <a:endParaRPr lang="en-US" sz="5000" dirty="0">
                    <a:solidFill>
                      <a:srgbClr val="0000FF"/>
                    </a:solidFill>
                  </a:endParaRPr>
                </a:p>
              </p:txBody>
            </p:sp>
            <p:sp>
              <p:nvSpPr>
                <p:cNvPr id="38" name="TextBox 37"/>
                <p:cNvSpPr txBox="1"/>
                <p:nvPr/>
              </p:nvSpPr>
              <p:spPr>
                <a:xfrm>
                  <a:off x="3352800" y="2133600"/>
                  <a:ext cx="380971" cy="86177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5000" dirty="0" smtClean="0">
                      <a:solidFill>
                        <a:srgbClr val="0000FF"/>
                      </a:solidFill>
                    </a:rPr>
                    <a:t>-</a:t>
                  </a:r>
                  <a:endParaRPr lang="en-US" sz="5000" dirty="0">
                    <a:solidFill>
                      <a:srgbClr val="0000FF"/>
                    </a:solidFill>
                  </a:endParaRPr>
                </a:p>
              </p:txBody>
            </p:sp>
            <p:sp>
              <p:nvSpPr>
                <p:cNvPr id="39" name="TextBox 38"/>
                <p:cNvSpPr txBox="1"/>
                <p:nvPr/>
              </p:nvSpPr>
              <p:spPr>
                <a:xfrm>
                  <a:off x="4572029" y="2186226"/>
                  <a:ext cx="380971" cy="86177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5000" dirty="0" smtClean="0">
                      <a:solidFill>
                        <a:srgbClr val="0000FF"/>
                      </a:solidFill>
                    </a:rPr>
                    <a:t>-</a:t>
                  </a:r>
                  <a:endParaRPr lang="en-US" sz="5000" dirty="0">
                    <a:solidFill>
                      <a:srgbClr val="0000FF"/>
                    </a:solidFill>
                  </a:endParaRPr>
                </a:p>
              </p:txBody>
            </p:sp>
          </p:grpSp>
        </p:grpSp>
        <p:sp>
          <p:nvSpPr>
            <p:cNvPr id="21" name="TextBox 20"/>
            <p:cNvSpPr txBox="1"/>
            <p:nvPr/>
          </p:nvSpPr>
          <p:spPr>
            <a:xfrm>
              <a:off x="2785803" y="2782669"/>
              <a:ext cx="41459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smtClean="0">
                  <a:solidFill>
                    <a:srgbClr val="FF0000"/>
                  </a:solidFill>
                </a:rPr>
                <a:t>+</a:t>
              </a:r>
              <a:endParaRPr lang="en-US" sz="3600" dirty="0">
                <a:solidFill>
                  <a:srgbClr val="FF0000"/>
                </a:solidFill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810000" y="1524000"/>
              <a:ext cx="41459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smtClean="0">
                  <a:solidFill>
                    <a:srgbClr val="FF0000"/>
                  </a:solidFill>
                </a:rPr>
                <a:t>+</a:t>
              </a:r>
              <a:endParaRPr lang="en-US" sz="3600" dirty="0">
                <a:solidFill>
                  <a:srgbClr val="FF0000"/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2938203" y="3581400"/>
              <a:ext cx="41459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smtClean="0">
                  <a:solidFill>
                    <a:srgbClr val="FF0000"/>
                  </a:solidFill>
                </a:rPr>
                <a:t>+</a:t>
              </a:r>
              <a:endParaRPr lang="en-US" sz="3600" dirty="0">
                <a:solidFill>
                  <a:srgbClr val="FF0000"/>
                </a:solidFill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376603" y="4154269"/>
              <a:ext cx="41459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smtClean="0">
                  <a:solidFill>
                    <a:srgbClr val="FF0000"/>
                  </a:solidFill>
                </a:rPr>
                <a:t>+</a:t>
              </a:r>
              <a:endParaRPr lang="en-US" sz="3600" dirty="0">
                <a:solidFill>
                  <a:srgbClr val="FF0000"/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5681403" y="3962400"/>
              <a:ext cx="41459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smtClean="0">
                  <a:solidFill>
                    <a:srgbClr val="FF0000"/>
                  </a:solidFill>
                </a:rPr>
                <a:t>+</a:t>
              </a:r>
              <a:endParaRPr lang="en-US" sz="3600" dirty="0">
                <a:solidFill>
                  <a:srgbClr val="FF0000"/>
                </a:solidFill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4953000" y="3810000"/>
              <a:ext cx="41459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smtClean="0">
                  <a:solidFill>
                    <a:srgbClr val="FF0000"/>
                  </a:solidFill>
                </a:rPr>
                <a:t>+</a:t>
              </a:r>
              <a:endParaRPr lang="en-US" sz="3600" dirty="0">
                <a:solidFill>
                  <a:srgbClr val="FF0000"/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309803" y="1524000"/>
              <a:ext cx="41459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smtClean="0">
                  <a:solidFill>
                    <a:srgbClr val="FF0000"/>
                  </a:solidFill>
                </a:rPr>
                <a:t>+</a:t>
              </a:r>
              <a:endParaRPr lang="en-US" sz="3600" dirty="0">
                <a:solidFill>
                  <a:srgbClr val="FF0000"/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810000" y="1792069"/>
              <a:ext cx="41459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smtClean="0">
                  <a:solidFill>
                    <a:srgbClr val="FF0000"/>
                  </a:solidFill>
                </a:rPr>
                <a:t>+</a:t>
              </a:r>
              <a:endParaRPr lang="en-US" sz="3600" dirty="0">
                <a:solidFill>
                  <a:srgbClr val="FF0000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4191000" y="2401669"/>
              <a:ext cx="41459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smtClean="0">
                  <a:solidFill>
                    <a:srgbClr val="FF0000"/>
                  </a:solidFill>
                </a:rPr>
                <a:t>+</a:t>
              </a:r>
              <a:endParaRPr lang="en-US" sz="3600" dirty="0">
                <a:solidFill>
                  <a:srgbClr val="FF0000"/>
                </a:solidFill>
              </a:endParaRPr>
            </a:p>
          </p:txBody>
        </p:sp>
      </p:grpSp>
      <p:pic>
        <p:nvPicPr>
          <p:cNvPr id="62" name="Picture 61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3837" y="2027200"/>
            <a:ext cx="365760" cy="374469"/>
          </a:xfrm>
          <a:prstGeom prst="rect">
            <a:avLst/>
          </a:prstGeom>
        </p:spPr>
      </p:pic>
      <p:grpSp>
        <p:nvGrpSpPr>
          <p:cNvPr id="51" name="Group 50"/>
          <p:cNvGrpSpPr/>
          <p:nvPr/>
        </p:nvGrpSpPr>
        <p:grpSpPr>
          <a:xfrm>
            <a:off x="896907" y="2310391"/>
            <a:ext cx="718513" cy="3017668"/>
            <a:chOff x="896907" y="2310391"/>
            <a:chExt cx="718513" cy="3017668"/>
          </a:xfrm>
        </p:grpSpPr>
        <p:cxnSp>
          <p:nvCxnSpPr>
            <p:cNvPr id="52" name="Straight Arrow Connector 51"/>
            <p:cNvCxnSpPr/>
            <p:nvPr/>
          </p:nvCxnSpPr>
          <p:spPr>
            <a:xfrm flipH="1" flipV="1">
              <a:off x="1178560" y="2611127"/>
              <a:ext cx="187810" cy="1149486"/>
            </a:xfrm>
            <a:prstGeom prst="straightConnector1">
              <a:avLst/>
            </a:prstGeom>
            <a:ln w="38100" cmpd="sng">
              <a:solidFill>
                <a:srgbClr val="008000"/>
              </a:solidFill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Arrow Connector 53"/>
            <p:cNvCxnSpPr/>
            <p:nvPr/>
          </p:nvCxnSpPr>
          <p:spPr>
            <a:xfrm>
              <a:off x="1435677" y="4327746"/>
              <a:ext cx="0" cy="738185"/>
            </a:xfrm>
            <a:prstGeom prst="straightConnector1">
              <a:avLst/>
            </a:prstGeom>
            <a:ln w="38100" cmpd="sng">
              <a:solidFill>
                <a:srgbClr val="008000"/>
              </a:solidFill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64" name="Picture 63" descr="latex-image-1.pdf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6907" y="2310391"/>
              <a:ext cx="400746" cy="219456"/>
            </a:xfrm>
            <a:prstGeom prst="rect">
              <a:avLst/>
            </a:prstGeom>
          </p:spPr>
        </p:pic>
        <p:pic>
          <p:nvPicPr>
            <p:cNvPr id="65" name="Picture 64" descr="latex-image-1.pdf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5133" y="5108603"/>
              <a:ext cx="410287" cy="219456"/>
            </a:xfrm>
            <a:prstGeom prst="rect">
              <a:avLst/>
            </a:prstGeom>
          </p:spPr>
        </p:pic>
      </p:grpSp>
      <p:sp>
        <p:nvSpPr>
          <p:cNvPr id="80" name="TextBox 79"/>
          <p:cNvSpPr txBox="1"/>
          <p:nvPr/>
        </p:nvSpPr>
        <p:spPr>
          <a:xfrm>
            <a:off x="4381500" y="5787727"/>
            <a:ext cx="47470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00FF"/>
                </a:solidFill>
                <a:latin typeface="Calibri"/>
                <a:cs typeface="Calibri"/>
              </a:rPr>
              <a:t>Often leads to cluster degeneration: </a:t>
            </a:r>
          </a:p>
          <a:p>
            <a:r>
              <a:rPr lang="en-US" sz="2000" dirty="0" smtClean="0">
                <a:solidFill>
                  <a:srgbClr val="0000FF"/>
                </a:solidFill>
                <a:latin typeface="Calibri"/>
                <a:cs typeface="Calibri"/>
              </a:rPr>
              <a:t>a few clusters claim most data points</a:t>
            </a:r>
            <a:endParaRPr lang="en-US" sz="2000" dirty="0">
              <a:solidFill>
                <a:srgbClr val="0000FF"/>
              </a:solidFill>
              <a:latin typeface="Calibri"/>
              <a:cs typeface="Calibri"/>
            </a:endParaRPr>
          </a:p>
        </p:txBody>
      </p:sp>
      <p:pic>
        <p:nvPicPr>
          <p:cNvPr id="3" name="Picture 2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2320" y="3740983"/>
            <a:ext cx="378785" cy="297617"/>
          </a:xfrm>
          <a:prstGeom prst="rect">
            <a:avLst/>
          </a:prstGeom>
        </p:spPr>
      </p:pic>
      <p:grpSp>
        <p:nvGrpSpPr>
          <p:cNvPr id="56" name="Group 55"/>
          <p:cNvGrpSpPr/>
          <p:nvPr/>
        </p:nvGrpSpPr>
        <p:grpSpPr>
          <a:xfrm>
            <a:off x="896907" y="966578"/>
            <a:ext cx="3164787" cy="1424932"/>
            <a:chOff x="896907" y="966578"/>
            <a:chExt cx="3164787" cy="1424932"/>
          </a:xfrm>
        </p:grpSpPr>
        <p:pic>
          <p:nvPicPr>
            <p:cNvPr id="53" name="Picture 52" descr="latex-image-1.pdf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08021" y="2116570"/>
              <a:ext cx="1753673" cy="274940"/>
            </a:xfrm>
            <a:prstGeom prst="rect">
              <a:avLst/>
            </a:prstGeom>
          </p:spPr>
        </p:pic>
        <p:sp>
          <p:nvSpPr>
            <p:cNvPr id="55" name="TextBox 54"/>
            <p:cNvSpPr txBox="1"/>
            <p:nvPr/>
          </p:nvSpPr>
          <p:spPr>
            <a:xfrm>
              <a:off x="896907" y="966578"/>
              <a:ext cx="197001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A latent variable </a:t>
              </a:r>
            </a:p>
            <a:p>
              <a:r>
                <a:rPr lang="en-US" dirty="0" smtClean="0"/>
                <a:t>for positive sample</a:t>
              </a:r>
              <a:endParaRPr lang="en-US" dirty="0"/>
            </a:p>
          </p:txBody>
        </p:sp>
        <p:cxnSp>
          <p:nvCxnSpPr>
            <p:cNvPr id="57" name="Straight Arrow Connector 56"/>
            <p:cNvCxnSpPr/>
            <p:nvPr/>
          </p:nvCxnSpPr>
          <p:spPr>
            <a:xfrm>
              <a:off x="2209800" y="1524000"/>
              <a:ext cx="304800" cy="609600"/>
            </a:xfrm>
            <a:prstGeom prst="straightConnector1">
              <a:avLst/>
            </a:prstGeom>
            <a:ln>
              <a:prstDash val="sysDash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Group 57"/>
          <p:cNvGrpSpPr/>
          <p:nvPr/>
        </p:nvGrpSpPr>
        <p:grpSpPr>
          <a:xfrm>
            <a:off x="3511713" y="999589"/>
            <a:ext cx="2370986" cy="2741394"/>
            <a:chOff x="3511713" y="999589"/>
            <a:chExt cx="2370986" cy="2741394"/>
          </a:xfrm>
        </p:grpSpPr>
        <p:sp>
          <p:nvSpPr>
            <p:cNvPr id="72" name="TextBox 71"/>
            <p:cNvSpPr txBox="1"/>
            <p:nvPr/>
          </p:nvSpPr>
          <p:spPr>
            <a:xfrm>
              <a:off x="3843597" y="999589"/>
              <a:ext cx="203910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No latent variable </a:t>
              </a:r>
            </a:p>
            <a:p>
              <a:r>
                <a:rPr lang="en-US" dirty="0" smtClean="0"/>
                <a:t>for negative sample</a:t>
              </a:r>
              <a:endParaRPr lang="en-US" dirty="0"/>
            </a:p>
          </p:txBody>
        </p:sp>
        <p:cxnSp>
          <p:nvCxnSpPr>
            <p:cNvPr id="78" name="Straight Arrow Connector 77"/>
            <p:cNvCxnSpPr>
              <a:endCxn id="3" idx="0"/>
            </p:cNvCxnSpPr>
            <p:nvPr/>
          </p:nvCxnSpPr>
          <p:spPr>
            <a:xfrm flipH="1">
              <a:off x="3511713" y="1645920"/>
              <a:ext cx="821488" cy="2095063"/>
            </a:xfrm>
            <a:prstGeom prst="straightConnector1">
              <a:avLst/>
            </a:prstGeom>
            <a:ln>
              <a:prstDash val="sysDash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/>
          <p:cNvGrpSpPr/>
          <p:nvPr/>
        </p:nvGrpSpPr>
        <p:grpSpPr>
          <a:xfrm>
            <a:off x="4363285" y="1881723"/>
            <a:ext cx="4257107" cy="1350320"/>
            <a:chOff x="4363285" y="1767423"/>
            <a:chExt cx="4257107" cy="1350320"/>
          </a:xfrm>
        </p:grpSpPr>
        <p:sp>
          <p:nvSpPr>
            <p:cNvPr id="87" name="TextBox 86"/>
            <p:cNvSpPr txBox="1"/>
            <p:nvPr/>
          </p:nvSpPr>
          <p:spPr>
            <a:xfrm>
              <a:off x="4363285" y="1767423"/>
              <a:ext cx="124164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solidFill>
                    <a:schemeClr val="accent6">
                      <a:lumMod val="75000"/>
                    </a:schemeClr>
                  </a:solidFill>
                  <a:latin typeface="Calibri"/>
                  <a:cs typeface="Calibri"/>
                </a:rPr>
                <a:t>Objective: </a:t>
              </a:r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4713250" y="2102080"/>
              <a:ext cx="3236784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85750" indent="-285750">
                <a:buFontTx/>
                <a:buChar char="-"/>
              </a:pPr>
              <a:r>
                <a:rPr lang="en-US" sz="2000" dirty="0">
                  <a:latin typeface="Calibri"/>
                  <a:cs typeface="Calibri"/>
                </a:rPr>
                <a:t>Optimize SVM </a:t>
              </a:r>
              <a:r>
                <a:rPr lang="en-US" sz="2000" dirty="0" smtClean="0">
                  <a:latin typeface="Calibri"/>
                  <a:cs typeface="Calibri"/>
                </a:rPr>
                <a:t>parameters</a:t>
              </a:r>
            </a:p>
            <a:p>
              <a:pPr marL="285750" indent="-285750">
                <a:buFontTx/>
                <a:buChar char="-"/>
              </a:pPr>
              <a:endParaRPr lang="en-US" sz="2000" dirty="0" smtClean="0">
                <a:latin typeface="Calibri"/>
                <a:cs typeface="Calibri"/>
              </a:endParaRPr>
            </a:p>
            <a:p>
              <a:pPr marL="285750" indent="-285750">
                <a:buFontTx/>
                <a:buChar char="-"/>
              </a:pPr>
              <a:r>
                <a:rPr lang="en-US" sz="2000" dirty="0" smtClean="0">
                  <a:latin typeface="Calibri"/>
                  <a:cs typeface="Calibri"/>
                </a:rPr>
                <a:t>Determine latent variables </a:t>
              </a:r>
            </a:p>
          </p:txBody>
        </p:sp>
        <p:pic>
          <p:nvPicPr>
            <p:cNvPr id="89" name="Picture 88" descr="latex-image-1.pdf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56576" y="2753861"/>
              <a:ext cx="536283" cy="320040"/>
            </a:xfrm>
            <a:prstGeom prst="rect">
              <a:avLst/>
            </a:prstGeom>
          </p:spPr>
        </p:pic>
        <p:pic>
          <p:nvPicPr>
            <p:cNvPr id="96" name="Picture 95" descr="latex-image-1.pdf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91126" y="2152888"/>
              <a:ext cx="629266" cy="314633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/>
        </p:nvGrpSpPr>
        <p:grpSpPr>
          <a:xfrm>
            <a:off x="4370832" y="3322813"/>
            <a:ext cx="4697790" cy="2479231"/>
            <a:chOff x="4370832" y="3322813"/>
            <a:chExt cx="4697790" cy="2479231"/>
          </a:xfrm>
        </p:grpSpPr>
        <p:sp>
          <p:nvSpPr>
            <p:cNvPr id="90" name="TextBox 89"/>
            <p:cNvSpPr txBox="1"/>
            <p:nvPr/>
          </p:nvSpPr>
          <p:spPr>
            <a:xfrm>
              <a:off x="4708651" y="3810039"/>
              <a:ext cx="413054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Tx/>
                <a:buChar char="-"/>
              </a:pPr>
              <a:r>
                <a:rPr lang="en-US" sz="2000" dirty="0" smtClean="0">
                  <a:latin typeface="Calibri"/>
                  <a:cs typeface="Calibri"/>
                </a:rPr>
                <a:t>Given                             and             ,</a:t>
              </a:r>
              <a:endParaRPr lang="en-US" sz="2000" dirty="0">
                <a:latin typeface="Calibri"/>
                <a:cs typeface="Calibri"/>
              </a:endParaRPr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4370832" y="3322813"/>
              <a:ext cx="376437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solidFill>
                    <a:schemeClr val="accent6">
                      <a:lumMod val="75000"/>
                    </a:schemeClr>
                  </a:solidFill>
                  <a:latin typeface="Calibri"/>
                  <a:cs typeface="Calibri"/>
                </a:rPr>
                <a:t>Iterative optimization, alternating: </a:t>
              </a:r>
              <a:endParaRPr lang="en-US" sz="2000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endParaRPr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4728972" y="4808015"/>
              <a:ext cx="433965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85750" indent="-285750">
                <a:buFontTx/>
                <a:buChar char="-"/>
              </a:pPr>
              <a:r>
                <a:rPr lang="en-US" sz="2000" dirty="0" smtClean="0">
                  <a:latin typeface="Calibri"/>
                  <a:cs typeface="Calibri"/>
                </a:rPr>
                <a:t>Given            , update latent variables</a:t>
              </a:r>
              <a:endParaRPr lang="en-US" sz="2000" dirty="0">
                <a:latin typeface="Calibri"/>
                <a:cs typeface="Calibri"/>
              </a:endParaRPr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5037296" y="4286051"/>
              <a:ext cx="314032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Arial"/>
                  <a:cs typeface="Arial"/>
                </a:rPr>
                <a:t>u</a:t>
              </a:r>
              <a:r>
                <a:rPr lang="en-US" sz="2000" dirty="0" smtClean="0">
                  <a:latin typeface="Arial"/>
                  <a:cs typeface="Arial"/>
                </a:rPr>
                <a:t>pdate SVMs’ parameters </a:t>
              </a:r>
              <a:endParaRPr lang="en-US" sz="2000" dirty="0">
                <a:latin typeface="Arial"/>
                <a:cs typeface="Arial"/>
              </a:endParaRPr>
            </a:p>
          </p:txBody>
        </p:sp>
        <p:pic>
          <p:nvPicPr>
            <p:cNvPr id="95" name="Picture 94" descr="latex-image-1.pdf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20152" y="3866026"/>
              <a:ext cx="631989" cy="307892"/>
            </a:xfrm>
            <a:prstGeom prst="rect">
              <a:avLst/>
            </a:prstGeom>
          </p:spPr>
        </p:pic>
        <p:pic>
          <p:nvPicPr>
            <p:cNvPr id="97" name="Picture 96" descr="latex-image-1.pdf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63646" y="4865513"/>
              <a:ext cx="629266" cy="314633"/>
            </a:xfrm>
            <a:prstGeom prst="rect">
              <a:avLst/>
            </a:prstGeom>
          </p:spPr>
        </p:pic>
        <p:pic>
          <p:nvPicPr>
            <p:cNvPr id="98" name="Picture 97" descr="latex-image-1.pdf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53359" y="5230963"/>
              <a:ext cx="2514463" cy="571081"/>
            </a:xfrm>
            <a:prstGeom prst="rect">
              <a:avLst/>
            </a:prstGeom>
          </p:spPr>
        </p:pic>
        <p:pic>
          <p:nvPicPr>
            <p:cNvPr id="99" name="Picture 98" descr="latex-image-1.pdf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87002" y="3841995"/>
              <a:ext cx="1470700" cy="347472"/>
            </a:xfrm>
            <a:prstGeom prst="rect">
              <a:avLst/>
            </a:prstGeom>
          </p:spPr>
        </p:pic>
        <p:pic>
          <p:nvPicPr>
            <p:cNvPr id="100" name="Picture 99" descr="latex-image-1.pdf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99053" y="4326025"/>
              <a:ext cx="629266" cy="3146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379185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Cluster Degeneration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D857-B0CF-F041-8A1E-44C76D59D89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947420" y="1798920"/>
            <a:ext cx="74996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Suppose Cluster 1 has many more members than Cluster 2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980797" y="2353065"/>
            <a:ext cx="666079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Symbol" charset="0"/>
              <a:buChar char=""/>
            </a:pPr>
            <a:r>
              <a:rPr lang="en-US" sz="2000" dirty="0" smtClean="0"/>
              <a:t>   It is much harder to separate Cluster 1 from negative data</a:t>
            </a:r>
          </a:p>
          <a:p>
            <a:pPr marL="285750" indent="-285750">
              <a:buFont typeface="Symbol" charset="0"/>
              <a:buChar char=""/>
            </a:pPr>
            <a:endParaRPr lang="en-US" sz="1400" dirty="0" smtClean="0"/>
          </a:p>
          <a:p>
            <a:pPr marL="285750" indent="-285750">
              <a:buFont typeface="Symbol" charset="0"/>
              <a:buChar char=""/>
            </a:pPr>
            <a:r>
              <a:rPr lang="en-US" dirty="0" smtClean="0"/>
              <a:t>  </a:t>
            </a:r>
            <a:r>
              <a:rPr lang="en-US" sz="2000" dirty="0" smtClean="0"/>
              <a:t> Cluster 1 has a much smaller margin</a:t>
            </a:r>
            <a:endParaRPr lang="en-US" sz="2000" dirty="0"/>
          </a:p>
        </p:txBody>
      </p:sp>
      <p:sp>
        <p:nvSpPr>
          <p:cNvPr id="59" name="TextBox 58"/>
          <p:cNvSpPr txBox="1"/>
          <p:nvPr/>
        </p:nvSpPr>
        <p:spPr>
          <a:xfrm>
            <a:off x="477520" y="1024543"/>
            <a:ext cx="77188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00FF"/>
                </a:solidFill>
              </a:rPr>
              <a:t>An explanation (not rigorous proof): the </a:t>
            </a:r>
            <a:r>
              <a:rPr lang="en-US" sz="3200" dirty="0" smtClean="0">
                <a:solidFill>
                  <a:srgbClr val="0000FF"/>
                </a:solidFill>
              </a:rPr>
              <a:t>big</a:t>
            </a:r>
            <a:r>
              <a:rPr lang="en-US" sz="2400" dirty="0" smtClean="0">
                <a:solidFill>
                  <a:srgbClr val="0000FF"/>
                </a:solidFill>
              </a:rPr>
              <a:t> gets </a:t>
            </a:r>
            <a:r>
              <a:rPr lang="en-US" sz="4000" dirty="0" smtClean="0">
                <a:solidFill>
                  <a:srgbClr val="0000FF"/>
                </a:solidFill>
              </a:rPr>
              <a:t>bigger</a:t>
            </a:r>
            <a:endParaRPr lang="en-US" sz="3200" dirty="0">
              <a:solidFill>
                <a:srgbClr val="0000FF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980797" y="4653329"/>
            <a:ext cx="2773608" cy="400110"/>
            <a:chOff x="980797" y="4653329"/>
            <a:chExt cx="2773608" cy="400110"/>
          </a:xfrm>
        </p:grpSpPr>
        <p:sp>
          <p:nvSpPr>
            <p:cNvPr id="11" name="TextBox 10"/>
            <p:cNvSpPr txBox="1"/>
            <p:nvPr/>
          </p:nvSpPr>
          <p:spPr>
            <a:xfrm>
              <a:off x="980797" y="4653329"/>
              <a:ext cx="43776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85750" indent="-285750">
                <a:buFont typeface="Symbol" charset="0"/>
                <a:buChar char=""/>
              </a:pPr>
              <a:r>
                <a:rPr lang="en-US" sz="2000" dirty="0" smtClean="0">
                  <a:latin typeface="Arial"/>
                  <a:cs typeface="Arial"/>
                </a:rPr>
                <a:t> </a:t>
              </a:r>
              <a:endParaRPr lang="en-US" sz="2000" dirty="0">
                <a:latin typeface="Arial"/>
                <a:cs typeface="Arial"/>
              </a:endParaRPr>
            </a:p>
          </p:txBody>
        </p:sp>
        <p:pic>
          <p:nvPicPr>
            <p:cNvPr id="12" name="Picture 11" descr="latex-image-1.pd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4762" y="4666029"/>
              <a:ext cx="2259643" cy="384421"/>
            </a:xfrm>
            <a:prstGeom prst="rect">
              <a:avLst/>
            </a:prstGeom>
          </p:spPr>
        </p:pic>
      </p:grpSp>
      <p:grpSp>
        <p:nvGrpSpPr>
          <p:cNvPr id="6" name="Group 5"/>
          <p:cNvGrpSpPr/>
          <p:nvPr/>
        </p:nvGrpSpPr>
        <p:grpSpPr>
          <a:xfrm>
            <a:off x="980797" y="3377995"/>
            <a:ext cx="2342765" cy="640466"/>
            <a:chOff x="980797" y="3377995"/>
            <a:chExt cx="2342765" cy="640466"/>
          </a:xfrm>
        </p:grpSpPr>
        <p:pic>
          <p:nvPicPr>
            <p:cNvPr id="106" name="Picture 105" descr="latex-image-1.pdf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4762" y="3377995"/>
              <a:ext cx="1828800" cy="640466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980797" y="3448255"/>
              <a:ext cx="43776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85750" indent="-285750">
                <a:buFont typeface="Symbol" charset="0"/>
                <a:buChar char=""/>
              </a:pPr>
              <a:r>
                <a:rPr lang="en-US" sz="2000" dirty="0" smtClean="0">
                  <a:latin typeface="Arial"/>
                  <a:cs typeface="Arial"/>
                </a:rPr>
                <a:t> </a:t>
              </a:r>
              <a:endParaRPr lang="en-US" sz="2000" dirty="0">
                <a:latin typeface="Arial"/>
                <a:cs typeface="Arial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980797" y="4095955"/>
            <a:ext cx="2362534" cy="404974"/>
            <a:chOff x="980797" y="4095955"/>
            <a:chExt cx="2362534" cy="404974"/>
          </a:xfrm>
        </p:grpSpPr>
        <p:pic>
          <p:nvPicPr>
            <p:cNvPr id="110" name="Picture 109" descr="latex-image-1.pdf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4762" y="4190033"/>
              <a:ext cx="1848569" cy="310896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980797" y="4095955"/>
              <a:ext cx="43776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85750" indent="-285750">
                <a:buFont typeface="Symbol" charset="0"/>
                <a:buChar char=""/>
              </a:pPr>
              <a:r>
                <a:rPr lang="en-US" sz="2000" dirty="0" smtClean="0">
                  <a:latin typeface="Arial"/>
                  <a:cs typeface="Arial"/>
                </a:rPr>
                <a:t> </a:t>
              </a:r>
              <a:endParaRPr lang="en-US" sz="2000" dirty="0">
                <a:latin typeface="Arial"/>
                <a:cs typeface="Arial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993497" y="5241238"/>
            <a:ext cx="4819929" cy="411649"/>
            <a:chOff x="993497" y="5241238"/>
            <a:chExt cx="4819929" cy="411649"/>
          </a:xfrm>
        </p:grpSpPr>
        <p:sp>
          <p:nvSpPr>
            <p:cNvPr id="114" name="TextBox 113"/>
            <p:cNvSpPr txBox="1"/>
            <p:nvPr/>
          </p:nvSpPr>
          <p:spPr>
            <a:xfrm>
              <a:off x="1430020" y="5241238"/>
              <a:ext cx="438340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solidFill>
                    <a:srgbClr val="0000FF"/>
                  </a:solidFill>
                </a:rPr>
                <a:t>Big cluster will claim even more samples</a:t>
              </a:r>
              <a:endParaRPr lang="en-US" sz="2000" dirty="0">
                <a:solidFill>
                  <a:srgbClr val="0000FF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993497" y="5252777"/>
              <a:ext cx="43776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85750" indent="-285750">
                <a:buFont typeface="Symbol" charset="0"/>
                <a:buChar char=""/>
              </a:pPr>
              <a:r>
                <a:rPr lang="en-US" sz="2000" dirty="0" smtClean="0">
                  <a:latin typeface="Arial"/>
                  <a:cs typeface="Arial"/>
                </a:rPr>
                <a:t> </a:t>
              </a:r>
              <a:endParaRPr lang="en-US" sz="2000" dirty="0">
                <a:latin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998430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540" y="-176422"/>
            <a:ext cx="866678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Discriminative Sub-Categorization (DSC)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D857-B0CF-F041-8A1E-44C76D59D89D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07603" y="2553388"/>
            <a:ext cx="34732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</a:rPr>
              <a:t>To this formulation (called DSC)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6701" y="1181276"/>
            <a:ext cx="45614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</a:rPr>
              <a:t>Change from the Latent SVM formulation: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3738518" y="3141226"/>
            <a:ext cx="2355758" cy="461665"/>
            <a:chOff x="3885838" y="3181866"/>
            <a:chExt cx="2355758" cy="461665"/>
          </a:xfrm>
        </p:grpSpPr>
        <p:sp>
          <p:nvSpPr>
            <p:cNvPr id="20" name="TextBox 19"/>
            <p:cNvSpPr txBox="1"/>
            <p:nvPr/>
          </p:nvSpPr>
          <p:spPr>
            <a:xfrm>
              <a:off x="4348480" y="3232666"/>
              <a:ext cx="1893116" cy="40011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Margin violation</a:t>
              </a:r>
              <a:endParaRPr lang="en-US" sz="2000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885838" y="3181866"/>
              <a:ext cx="33855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+</a:t>
              </a:r>
              <a:endParaRPr lang="en-US" sz="2400" dirty="0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3758838" y="1749306"/>
            <a:ext cx="2355758" cy="461665"/>
            <a:chOff x="3885838" y="3181866"/>
            <a:chExt cx="2355758" cy="461665"/>
          </a:xfrm>
        </p:grpSpPr>
        <p:sp>
          <p:nvSpPr>
            <p:cNvPr id="24" name="TextBox 23"/>
            <p:cNvSpPr txBox="1"/>
            <p:nvPr/>
          </p:nvSpPr>
          <p:spPr>
            <a:xfrm>
              <a:off x="4348480" y="3232666"/>
              <a:ext cx="1893116" cy="40011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Margin violation</a:t>
              </a:r>
              <a:endParaRPr lang="en-US" sz="2000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885838" y="3181866"/>
              <a:ext cx="33855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+</a:t>
              </a:r>
              <a:endParaRPr lang="en-US" sz="2400" dirty="0"/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3865880" y="3904585"/>
            <a:ext cx="31311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3366FF"/>
                </a:solidFill>
              </a:rPr>
              <a:t>Coupled with latent variable</a:t>
            </a:r>
            <a:endParaRPr lang="en-US" sz="2000" dirty="0">
              <a:solidFill>
                <a:srgbClr val="3366FF"/>
              </a:solidFill>
            </a:endParaRPr>
          </a:p>
        </p:txBody>
      </p:sp>
      <p:cxnSp>
        <p:nvCxnSpPr>
          <p:cNvPr id="32" name="Straight Arrow Connector 31"/>
          <p:cNvCxnSpPr/>
          <p:nvPr/>
        </p:nvCxnSpPr>
        <p:spPr>
          <a:xfrm>
            <a:off x="3205480" y="3592136"/>
            <a:ext cx="660400" cy="482024"/>
          </a:xfrm>
          <a:prstGeom prst="straightConnector1">
            <a:avLst/>
          </a:prstGeom>
          <a:ln w="28575" cmpd="sng">
            <a:solidFill>
              <a:srgbClr val="3366FF"/>
            </a:solidFill>
            <a:headEnd type="arrow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947" y="3001148"/>
            <a:ext cx="2846351" cy="816779"/>
          </a:xfrm>
          <a:prstGeom prst="rect">
            <a:avLst/>
          </a:prstGeom>
        </p:spPr>
      </p:pic>
      <p:pic>
        <p:nvPicPr>
          <p:cNvPr id="5" name="Picture 4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370" y="1583966"/>
            <a:ext cx="2852928" cy="956722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107603" y="3920430"/>
            <a:ext cx="6664037" cy="2274025"/>
            <a:chOff x="387003" y="3920430"/>
            <a:chExt cx="6664037" cy="2274025"/>
          </a:xfrm>
        </p:grpSpPr>
        <p:grpSp>
          <p:nvGrpSpPr>
            <p:cNvPr id="36" name="Group 35"/>
            <p:cNvGrpSpPr/>
            <p:nvPr/>
          </p:nvGrpSpPr>
          <p:grpSpPr>
            <a:xfrm>
              <a:off x="4038238" y="4756666"/>
              <a:ext cx="2355758" cy="461665"/>
              <a:chOff x="3885838" y="3181866"/>
              <a:chExt cx="2355758" cy="461665"/>
            </a:xfrm>
          </p:grpSpPr>
          <p:sp>
            <p:nvSpPr>
              <p:cNvPr id="37" name="TextBox 36"/>
              <p:cNvSpPr txBox="1"/>
              <p:nvPr/>
            </p:nvSpPr>
            <p:spPr>
              <a:xfrm>
                <a:off x="4348480" y="3232666"/>
                <a:ext cx="1893116" cy="40011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smtClean="0"/>
                  <a:t>Margin violation</a:t>
                </a:r>
                <a:endParaRPr lang="en-US" sz="2000" dirty="0"/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3885838" y="3181866"/>
                <a:ext cx="33855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/>
                  <a:t>+</a:t>
                </a:r>
                <a:endParaRPr lang="en-US" sz="2400" dirty="0"/>
              </a:p>
            </p:txBody>
          </p:sp>
        </p:grpSp>
        <p:grpSp>
          <p:nvGrpSpPr>
            <p:cNvPr id="44" name="Group 43"/>
            <p:cNvGrpSpPr/>
            <p:nvPr/>
          </p:nvGrpSpPr>
          <p:grpSpPr>
            <a:xfrm>
              <a:off x="2631089" y="4542508"/>
              <a:ext cx="4419951" cy="1651947"/>
              <a:chOff x="2631089" y="4542508"/>
              <a:chExt cx="4419951" cy="1651947"/>
            </a:xfrm>
          </p:grpSpPr>
          <p:sp>
            <p:nvSpPr>
              <p:cNvPr id="35" name="Oval 34"/>
              <p:cNvSpPr/>
              <p:nvPr/>
            </p:nvSpPr>
            <p:spPr>
              <a:xfrm>
                <a:off x="2631089" y="4542508"/>
                <a:ext cx="447391" cy="878747"/>
              </a:xfrm>
              <a:prstGeom prst="ellipse">
                <a:avLst/>
              </a:prstGeom>
              <a:noFill/>
              <a:ln>
                <a:solidFill>
                  <a:srgbClr val="3366FF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noFill/>
                </a:endParaRPr>
              </a:p>
            </p:txBody>
          </p:sp>
          <p:sp>
            <p:nvSpPr>
              <p:cNvPr id="39" name="TextBox 38"/>
              <p:cNvSpPr txBox="1"/>
              <p:nvPr/>
            </p:nvSpPr>
            <p:spPr>
              <a:xfrm>
                <a:off x="3422014" y="5794345"/>
                <a:ext cx="353644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smtClean="0">
                    <a:solidFill>
                      <a:srgbClr val="3366FF"/>
                    </a:solidFill>
                  </a:rPr>
                  <a:t>Proportion of samples in Cluster</a:t>
                </a:r>
                <a:endParaRPr lang="en-US" sz="2000" dirty="0">
                  <a:solidFill>
                    <a:srgbClr val="3366FF"/>
                  </a:solidFill>
                </a:endParaRPr>
              </a:p>
            </p:txBody>
          </p:sp>
          <p:cxnSp>
            <p:nvCxnSpPr>
              <p:cNvPr id="40" name="Straight Arrow Connector 39"/>
              <p:cNvCxnSpPr>
                <a:endCxn id="39" idx="1"/>
              </p:cNvCxnSpPr>
              <p:nvPr/>
            </p:nvCxnSpPr>
            <p:spPr>
              <a:xfrm>
                <a:off x="2961278" y="5342801"/>
                <a:ext cx="460736" cy="651599"/>
              </a:xfrm>
              <a:prstGeom prst="straightConnector1">
                <a:avLst/>
              </a:prstGeom>
              <a:ln w="28575" cmpd="sng">
                <a:solidFill>
                  <a:srgbClr val="3366FF"/>
                </a:solidFill>
                <a:headEnd type="arrow"/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42" name="Picture 41" descr="latex-image-1.pdf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908800" y="5892800"/>
                <a:ext cx="142240" cy="284480"/>
              </a:xfrm>
              <a:prstGeom prst="rect">
                <a:avLst/>
              </a:prstGeom>
            </p:spPr>
          </p:pic>
        </p:grpSp>
        <p:pic>
          <p:nvPicPr>
            <p:cNvPr id="6" name="Picture 5" descr="latex-image-1.pdf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7199" y="4542508"/>
              <a:ext cx="2772093" cy="884202"/>
            </a:xfrm>
            <a:prstGeom prst="rect">
              <a:avLst/>
            </a:prstGeom>
          </p:spPr>
        </p:pic>
        <p:sp>
          <p:nvSpPr>
            <p:cNvPr id="33" name="TextBox 32"/>
            <p:cNvSpPr txBox="1"/>
            <p:nvPr/>
          </p:nvSpPr>
          <p:spPr>
            <a:xfrm>
              <a:off x="387003" y="3920430"/>
              <a:ext cx="225316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solidFill>
                    <a:schemeClr val="accent6">
                      <a:lumMod val="75000"/>
                    </a:schemeClr>
                  </a:solidFill>
                </a:rPr>
                <a:t>DSC is equivalent to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6400800" y="1965919"/>
            <a:ext cx="2639201" cy="1323439"/>
            <a:chOff x="6489700" y="1965919"/>
            <a:chExt cx="2639201" cy="1323439"/>
          </a:xfrm>
        </p:grpSpPr>
        <p:sp>
          <p:nvSpPr>
            <p:cNvPr id="10" name="TextBox 9"/>
            <p:cNvSpPr txBox="1"/>
            <p:nvPr/>
          </p:nvSpPr>
          <p:spPr>
            <a:xfrm>
              <a:off x="6489700" y="1965919"/>
              <a:ext cx="2639201" cy="1323439"/>
            </a:xfrm>
            <a:prstGeom prst="rect">
              <a:avLst/>
            </a:prstGeom>
            <a:noFill/>
            <a:ln>
              <a:solidFill>
                <a:schemeClr val="accent1">
                  <a:lumMod val="75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000" i="1" dirty="0" smtClean="0"/>
                <a:t>k</a:t>
              </a:r>
              <a:r>
                <a:rPr lang="en-US" sz="2000" dirty="0" smtClean="0"/>
                <a:t>: # of clusters</a:t>
              </a:r>
            </a:p>
            <a:p>
              <a:r>
                <a:rPr lang="en-US" sz="2000" dirty="0" smtClean="0"/>
                <a:t>n: # of positive samples </a:t>
              </a:r>
            </a:p>
            <a:p>
              <a:r>
                <a:rPr lang="en-US" sz="2000" dirty="0"/>
                <a:t> </a:t>
              </a:r>
              <a:r>
                <a:rPr lang="en-US" sz="2000" dirty="0" smtClean="0"/>
                <a:t>   : cluster assignment</a:t>
              </a:r>
            </a:p>
            <a:p>
              <a:r>
                <a:rPr lang="en-US" sz="2000" dirty="0"/>
                <a:t> </a:t>
              </a:r>
              <a:r>
                <a:rPr lang="en-US" sz="2000" dirty="0" smtClean="0"/>
                <a:t>     : SVM parameter</a:t>
              </a:r>
            </a:p>
          </p:txBody>
        </p:sp>
        <p:pic>
          <p:nvPicPr>
            <p:cNvPr id="11" name="Picture 10" descr="latex-image-1.pdf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59550" y="2705100"/>
              <a:ext cx="228600" cy="203200"/>
            </a:xfrm>
            <a:prstGeom prst="rect">
              <a:avLst/>
            </a:prstGeom>
          </p:spPr>
        </p:pic>
        <p:pic>
          <p:nvPicPr>
            <p:cNvPr id="12" name="Picture 11" descr="latex-image-1.pdf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57433" y="3026548"/>
              <a:ext cx="347133" cy="228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369871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Cluster Assignment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D857-B0CF-F041-8A1E-44C76D59D89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91141" y="2231998"/>
            <a:ext cx="22104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</a:rPr>
              <a:t>To DSC formulation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1461" y="1110046"/>
            <a:ext cx="43195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</a:rPr>
              <a:t>Change from Latent SVM formulation:</a:t>
            </a:r>
          </a:p>
        </p:txBody>
      </p:sp>
      <p:pic>
        <p:nvPicPr>
          <p:cNvPr id="3" name="Picture 2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881" y="1609368"/>
            <a:ext cx="2547619" cy="578612"/>
          </a:xfrm>
          <a:prstGeom prst="rect">
            <a:avLst/>
          </a:prstGeom>
        </p:spPr>
      </p:pic>
      <p:pic>
        <p:nvPicPr>
          <p:cNvPr id="6" name="Picture 5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562" y="2851150"/>
            <a:ext cx="6073138" cy="582118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91140" y="3597850"/>
            <a:ext cx="4086225" cy="1060463"/>
            <a:chOff x="243540" y="3597850"/>
            <a:chExt cx="4086225" cy="1060463"/>
          </a:xfrm>
        </p:grpSpPr>
        <p:sp>
          <p:nvSpPr>
            <p:cNvPr id="14" name="TextBox 13"/>
            <p:cNvSpPr txBox="1"/>
            <p:nvPr/>
          </p:nvSpPr>
          <p:spPr>
            <a:xfrm>
              <a:off x="243540" y="3597850"/>
              <a:ext cx="408622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solidFill>
                    <a:srgbClr val="E46C0A"/>
                  </a:solidFill>
                </a:rPr>
                <a:t>Similarity between DSC and K-means:</a:t>
              </a:r>
            </a:p>
          </p:txBody>
        </p:sp>
        <p:pic>
          <p:nvPicPr>
            <p:cNvPr id="7" name="Picture 6" descr="latex-image-1.pdf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0281" y="4077910"/>
              <a:ext cx="3291840" cy="580403"/>
            </a:xfrm>
            <a:prstGeom prst="rect">
              <a:avLst/>
            </a:prstGeom>
          </p:spPr>
        </p:pic>
      </p:grpSp>
      <p:pic>
        <p:nvPicPr>
          <p:cNvPr id="12" name="Picture 11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569" y="4921265"/>
            <a:ext cx="4343893" cy="591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5507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Experiment: Sub-categorization Result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D857-B0CF-F041-8A1E-44C76D59D89D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565" y="4019175"/>
            <a:ext cx="4114800" cy="276957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5520" y="1222692"/>
            <a:ext cx="4114800" cy="27432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5520" y="4721860"/>
            <a:ext cx="4114800" cy="1495647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652220" y="1258148"/>
            <a:ext cx="3380256" cy="2147935"/>
            <a:chOff x="2209800" y="371593"/>
            <a:chExt cx="4048816" cy="2600207"/>
          </a:xfrm>
        </p:grpSpPr>
        <p:pic>
          <p:nvPicPr>
            <p:cNvPr id="9" name="Picture 8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659213" y="2173939"/>
              <a:ext cx="697744" cy="700032"/>
            </a:xfrm>
            <a:prstGeom prst="rect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</p:pic>
        <p:pic>
          <p:nvPicPr>
            <p:cNvPr id="10" name="Picture 9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978663" y="892365"/>
              <a:ext cx="690246" cy="696972"/>
            </a:xfrm>
            <a:prstGeom prst="rect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</p:pic>
        <p:pic>
          <p:nvPicPr>
            <p:cNvPr id="11" name="Picture 10"/>
            <p:cNvPicPr>
              <a:picLocks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600190" y="2274828"/>
              <a:ext cx="690246" cy="696972"/>
            </a:xfrm>
            <a:prstGeom prst="rect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943470" y="542349"/>
              <a:ext cx="697107" cy="702968"/>
            </a:xfrm>
            <a:prstGeom prst="rect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</p:pic>
        <p:pic>
          <p:nvPicPr>
            <p:cNvPr id="13" name="Picture 12"/>
            <p:cNvPicPr>
              <a:picLocks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764184" y="851847"/>
              <a:ext cx="690246" cy="696972"/>
            </a:xfrm>
            <a:prstGeom prst="rect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</p:pic>
        <p:pic>
          <p:nvPicPr>
            <p:cNvPr id="14" name="Picture 13"/>
            <p:cNvPicPr>
              <a:picLocks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564377" y="1180451"/>
              <a:ext cx="694239" cy="694236"/>
            </a:xfrm>
            <a:prstGeom prst="rect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</p:pic>
        <p:pic>
          <p:nvPicPr>
            <p:cNvPr id="15" name="Picture 14"/>
            <p:cNvPicPr>
              <a:picLocks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988657" y="1106093"/>
              <a:ext cx="694239" cy="694236"/>
            </a:xfrm>
            <a:prstGeom prst="rect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</p:pic>
        <p:pic>
          <p:nvPicPr>
            <p:cNvPr id="16" name="Picture 15"/>
            <p:cNvPicPr>
              <a:picLocks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3773793" y="1627652"/>
              <a:ext cx="694239" cy="694236"/>
            </a:xfrm>
            <a:prstGeom prst="rect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</p:pic>
        <p:pic>
          <p:nvPicPr>
            <p:cNvPr id="17" name="Picture 16"/>
            <p:cNvPicPr>
              <a:picLocks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4489138" y="1441705"/>
              <a:ext cx="694239" cy="694236"/>
            </a:xfrm>
            <a:prstGeom prst="rect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</p:pic>
        <p:pic>
          <p:nvPicPr>
            <p:cNvPr id="18" name="Picture 17"/>
            <p:cNvPicPr>
              <a:picLocks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4354752" y="542349"/>
              <a:ext cx="693185" cy="700032"/>
            </a:xfrm>
            <a:prstGeom prst="rect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</p:pic>
        <p:pic>
          <p:nvPicPr>
            <p:cNvPr id="19" name="Picture 18"/>
            <p:cNvPicPr>
              <a:picLocks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5117193" y="1869685"/>
              <a:ext cx="693185" cy="700032"/>
            </a:xfrm>
            <a:prstGeom prst="rect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</p:pic>
        <p:pic>
          <p:nvPicPr>
            <p:cNvPr id="20" name="Picture 19"/>
            <p:cNvPicPr>
              <a:picLocks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4146839" y="1969453"/>
              <a:ext cx="693185" cy="700032"/>
            </a:xfrm>
            <a:prstGeom prst="rect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</p:pic>
        <p:pic>
          <p:nvPicPr>
            <p:cNvPr id="21" name="Picture 20"/>
            <p:cNvPicPr>
              <a:picLocks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3096959" y="2164245"/>
              <a:ext cx="702129" cy="700032"/>
            </a:xfrm>
            <a:prstGeom prst="rect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3051761" y="547186"/>
              <a:ext cx="695195" cy="695195"/>
            </a:xfrm>
            <a:prstGeom prst="rect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4106832" y="1066788"/>
              <a:ext cx="695195" cy="695195"/>
            </a:xfrm>
            <a:prstGeom prst="rect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2209800" y="1527569"/>
              <a:ext cx="695195" cy="695195"/>
            </a:xfrm>
            <a:prstGeom prst="rect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3779362" y="371593"/>
              <a:ext cx="695195" cy="695195"/>
            </a:xfrm>
            <a:prstGeom prst="rect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</p:pic>
        <p:pic>
          <p:nvPicPr>
            <p:cNvPr id="26" name="Picture 25"/>
            <p:cNvPicPr>
              <a:picLocks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2435019" y="855162"/>
              <a:ext cx="697744" cy="700032"/>
            </a:xfrm>
            <a:prstGeom prst="rect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</p:pic>
        <p:pic>
          <p:nvPicPr>
            <p:cNvPr id="27" name="Picture 26"/>
            <p:cNvPicPr>
              <a:picLocks/>
            </p:cNvPicPr>
            <p:nvPr/>
          </p:nvPicPr>
          <p:blipFill>
            <a:blip r:embed="rId23"/>
            <a:stretch>
              <a:fillRect/>
            </a:stretch>
          </p:blipFill>
          <p:spPr>
            <a:xfrm>
              <a:off x="3132763" y="1506433"/>
              <a:ext cx="697744" cy="700032"/>
            </a:xfrm>
            <a:prstGeom prst="rect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</p:pic>
        <p:pic>
          <p:nvPicPr>
            <p:cNvPr id="28" name="Picture 27"/>
            <p:cNvPicPr>
              <a:picLocks/>
            </p:cNvPicPr>
            <p:nvPr/>
          </p:nvPicPr>
          <p:blipFill>
            <a:blip r:embed="rId24"/>
            <a:stretch>
              <a:fillRect/>
            </a:stretch>
          </p:blipFill>
          <p:spPr>
            <a:xfrm>
              <a:off x="2556123" y="2000948"/>
              <a:ext cx="697744" cy="700032"/>
            </a:xfrm>
            <a:prstGeom prst="rect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</p:pic>
      </p:grpSp>
      <p:sp>
        <p:nvSpPr>
          <p:cNvPr id="29" name="TextBox 28"/>
          <p:cNvSpPr txBox="1"/>
          <p:nvPr/>
        </p:nvSpPr>
        <p:spPr>
          <a:xfrm>
            <a:off x="148936" y="792072"/>
            <a:ext cx="34896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Input images from TVHI dataset</a:t>
            </a:r>
            <a:endParaRPr lang="en-US" sz="2000" dirty="0"/>
          </a:p>
        </p:txBody>
      </p:sp>
      <p:sp>
        <p:nvSpPr>
          <p:cNvPr id="30" name="TextBox 29"/>
          <p:cNvSpPr txBox="1"/>
          <p:nvPr/>
        </p:nvSpPr>
        <p:spPr>
          <a:xfrm>
            <a:off x="148936" y="3547945"/>
            <a:ext cx="30699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Output HOG weight vectors</a:t>
            </a:r>
            <a:endParaRPr lang="en-US" sz="2000" dirty="0"/>
          </a:p>
        </p:txBody>
      </p:sp>
      <p:sp>
        <p:nvSpPr>
          <p:cNvPr id="31" name="TextBox 30"/>
          <p:cNvSpPr txBox="1"/>
          <p:nvPr/>
        </p:nvSpPr>
        <p:spPr>
          <a:xfrm>
            <a:off x="4682013" y="4331910"/>
            <a:ext cx="20438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Low-score images</a:t>
            </a:r>
            <a:endParaRPr lang="en-US" sz="2000" dirty="0"/>
          </a:p>
        </p:txBody>
      </p:sp>
      <p:sp>
        <p:nvSpPr>
          <p:cNvPr id="32" name="TextBox 31"/>
          <p:cNvSpPr txBox="1"/>
          <p:nvPr/>
        </p:nvSpPr>
        <p:spPr>
          <a:xfrm>
            <a:off x="4683760" y="799722"/>
            <a:ext cx="20916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High-score images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330720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Experiment: DSC versus LSVM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1147" y="1605280"/>
            <a:ext cx="4114800" cy="142435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260" y="1605280"/>
            <a:ext cx="4114800" cy="142435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7600" y="3579935"/>
            <a:ext cx="4114800" cy="276957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260" y="3579936"/>
            <a:ext cx="4114800" cy="276957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635461" y="941271"/>
            <a:ext cx="12703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</a:rPr>
              <a:t>DSC (ours)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47163" y="6288553"/>
            <a:ext cx="18980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00"/>
                </a:solidFill>
              </a:rPr>
              <a:t>6 sub-categories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126181" y="2968674"/>
            <a:ext cx="18980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00"/>
                </a:solidFill>
              </a:rPr>
              <a:t>3 sub-categories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18901" y="2968674"/>
            <a:ext cx="18980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00"/>
                </a:solidFill>
              </a:rPr>
              <a:t>3 sub-categories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063003" y="6277905"/>
            <a:ext cx="18980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00"/>
                </a:solidFill>
              </a:rPr>
              <a:t>6 sub-categories</a:t>
            </a:r>
          </a:p>
        </p:txBody>
      </p:sp>
      <p:cxnSp>
        <p:nvCxnSpPr>
          <p:cNvPr id="15" name="Straight Connector 14"/>
          <p:cNvCxnSpPr/>
          <p:nvPr/>
        </p:nvCxnSpPr>
        <p:spPr>
          <a:xfrm flipV="1">
            <a:off x="4612640" y="1178561"/>
            <a:ext cx="0" cy="5364479"/>
          </a:xfrm>
          <a:prstGeom prst="line">
            <a:avLst/>
          </a:prstGeom>
          <a:ln w="381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268421" y="941271"/>
            <a:ext cx="13901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</a:rPr>
              <a:t>Latent SVM</a:t>
            </a:r>
          </a:p>
        </p:txBody>
      </p:sp>
    </p:spTree>
    <p:extLst>
      <p:ext uri="{BB962C8B-B14F-4D97-AF65-F5344CB8AC3E}">
        <p14:creationId xmlns:p14="http://schemas.microsoft.com/office/powerpoint/2010/main" val="3738053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75489</TotalTime>
  <Words>809</Words>
  <Application>Microsoft Macintosh PowerPoint</Application>
  <PresentationFormat>On-screen Show (4:3)</PresentationFormat>
  <Paragraphs>258</Paragraphs>
  <Slides>14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1_Office Theme</vt:lpstr>
      <vt:lpstr>Discriminative Sub-categorization</vt:lpstr>
      <vt:lpstr>Sub-categorization</vt:lpstr>
      <vt:lpstr>Sub-categorization with Clustering</vt:lpstr>
      <vt:lpstr>Latent SVM</vt:lpstr>
      <vt:lpstr>Cluster Degeneration</vt:lpstr>
      <vt:lpstr>Discriminative Sub-Categorization (DSC)</vt:lpstr>
      <vt:lpstr>Cluster Assignment</vt:lpstr>
      <vt:lpstr>Experiment: Sub-categorization Result</vt:lpstr>
      <vt:lpstr>Experiment: DSC versus LSVM</vt:lpstr>
      <vt:lpstr>Experiment: DSC for Object Detection</vt:lpstr>
      <vt:lpstr>Experiment: Comparison with k-means</vt:lpstr>
      <vt:lpstr>Experiment: Numerical Analysis</vt:lpstr>
      <vt:lpstr>Experiment: Cluster Purity</vt:lpstr>
      <vt:lpstr>Summary</vt:lpstr>
    </vt:vector>
  </TitlesOfParts>
  <Manager/>
  <Company>Carnegie Mellon University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Mining videos for behavior assessment</dc:title>
  <dc:subject/>
  <dc:creator>Minh Hoai Nguyen</dc:creator>
  <cp:keywords/>
  <dc:description/>
  <cp:lastModifiedBy>Minh Hoai Nguyen</cp:lastModifiedBy>
  <cp:revision>647</cp:revision>
  <cp:lastPrinted>2012-09-18T22:22:12Z</cp:lastPrinted>
  <dcterms:created xsi:type="dcterms:W3CDTF">2012-03-31T18:17:02Z</dcterms:created>
  <dcterms:modified xsi:type="dcterms:W3CDTF">2013-06-23T13:12:24Z</dcterms:modified>
  <cp:category/>
</cp:coreProperties>
</file>