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42976800" cy="21031200"/>
  <p:notesSz cx="6858000" cy="9144000"/>
  <p:defaultTextStyle>
    <a:defPPr>
      <a:defRPr lang="en-US"/>
    </a:defPPr>
    <a:lvl1pPr algn="l" defTabSz="1471613" rtl="0" fontAlgn="base">
      <a:spcBef>
        <a:spcPct val="0"/>
      </a:spcBef>
      <a:spcAft>
        <a:spcPct val="0"/>
      </a:spcAft>
      <a:defRPr sz="57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1471613" indent="-1096963" algn="l" defTabSz="1471613" rtl="0" fontAlgn="base">
      <a:spcBef>
        <a:spcPct val="0"/>
      </a:spcBef>
      <a:spcAft>
        <a:spcPct val="0"/>
      </a:spcAft>
      <a:defRPr sz="57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2944813" indent="-2197100" algn="l" defTabSz="1471613" rtl="0" fontAlgn="base">
      <a:spcBef>
        <a:spcPct val="0"/>
      </a:spcBef>
      <a:spcAft>
        <a:spcPct val="0"/>
      </a:spcAft>
      <a:defRPr sz="57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4418013" indent="-3297238" algn="l" defTabSz="1471613" rtl="0" fontAlgn="base">
      <a:spcBef>
        <a:spcPct val="0"/>
      </a:spcBef>
      <a:spcAft>
        <a:spcPct val="0"/>
      </a:spcAft>
      <a:defRPr sz="57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5895975" indent="-4397375" algn="l" defTabSz="1471613" rtl="0" fontAlgn="base">
      <a:spcBef>
        <a:spcPct val="0"/>
      </a:spcBef>
      <a:spcAft>
        <a:spcPct val="0"/>
      </a:spcAft>
      <a:defRPr sz="57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57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57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57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57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0DE2EBA4-6945-0541-84D8-F204A4E07A7A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6624">
          <p15:clr>
            <a:srgbClr val="A4A3A4"/>
          </p15:clr>
        </p15:guide>
        <p15:guide id="2" pos="135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DFF"/>
    <a:srgbClr val="AE1F36"/>
    <a:srgbClr val="256190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6790"/>
    <p:restoredTop sz="88610"/>
  </p:normalViewPr>
  <p:slideViewPr>
    <p:cSldViewPr snapToObjects="1">
      <p:cViewPr varScale="1">
        <p:scale>
          <a:sx n="43" d="100"/>
          <a:sy n="43" d="100"/>
        </p:scale>
        <p:origin x="960" y="256"/>
      </p:cViewPr>
      <p:guideLst>
        <p:guide orient="horz" pos="6624"/>
        <p:guide pos="13536"/>
      </p:guideLst>
    </p:cSldViewPr>
  </p:slideViewPr>
  <p:outlineViewPr>
    <p:cViewPr>
      <p:scale>
        <a:sx n="33" d="100"/>
        <a:sy n="33" d="100"/>
      </p:scale>
      <p:origin x="0" y="32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6A2244C-6333-0247-8B21-EBE6149198F2}" type="datetime1">
              <a:rPr lang="en-US" altLang="en-US"/>
              <a:pPr/>
              <a:t>6/11/18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73025" y="685800"/>
            <a:ext cx="70040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-108" charset="0"/>
                <a:ea typeface="ＭＳ Ｐゴシック" pitchFamily="-108" charset="-128"/>
                <a:cs typeface="ＭＳ Ｐゴシック" pitchFamily="-10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D64A434-EFC0-0D4F-BD8F-8C589E6583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40160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0"/>
              </a:spcBef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pitchFamily="-108" charset="-128"/>
                <a:cs typeface="ＭＳ Ｐゴシック" charset="0"/>
              </a:rPr>
              <a:t>Cyan</a:t>
            </a:r>
          </a:p>
          <a:p>
            <a:pPr eaLnBrk="1" hangingPunct="1">
              <a:spcBef>
                <a:spcPct val="0"/>
              </a:spcBef>
            </a:pPr>
            <a:endParaRPr lang="en-US" altLang="en-US" baseline="0" dirty="0">
              <a:ea typeface="ＭＳ Ｐゴシック" charset="-128"/>
            </a:endParaRPr>
          </a:p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5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5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5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5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5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1471613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1471613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1471613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1471613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30152F81-18D6-E742-AE52-31E647741472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474261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23260" y="6533308"/>
            <a:ext cx="36530280" cy="45080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6520" y="11917680"/>
            <a:ext cx="30083760" cy="5374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4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484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2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896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1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45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19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793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DAFB2D-E7C2-DE48-BD04-B7716AD435EB}" type="datetime1">
              <a:rPr lang="en-US" altLang="en-US"/>
              <a:pPr/>
              <a:t>6/11/18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A14C56-5CA8-FF46-8402-2CD88679BA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400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25544A-D3A6-2D46-9824-76073DBB6A8B}" type="datetime1">
              <a:rPr lang="en-US" altLang="en-US"/>
              <a:pPr/>
              <a:t>6/11/18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72908E-DC4D-074A-B327-31DD899C0F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480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9560765" y="2356276"/>
            <a:ext cx="46416433" cy="5024606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11456" y="2356276"/>
            <a:ext cx="138533032" cy="5024606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6E0C2A-2E88-8D47-9416-0C741C915A09}" type="datetime1">
              <a:rPr lang="en-US" altLang="en-US"/>
              <a:pPr/>
              <a:t>6/11/18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A88135-60CF-8B4D-983C-A77672223A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7418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97588A-ECD7-2348-8674-BC1A8720BAFA}" type="datetime1">
              <a:rPr lang="en-US" altLang="en-US"/>
              <a:pPr/>
              <a:t>6/11/18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6CACD-70F9-3A46-99A5-2A61812AEE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5130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4872" y="13514494"/>
            <a:ext cx="36530280" cy="4177030"/>
          </a:xfrm>
        </p:spPr>
        <p:txBody>
          <a:bodyPr anchor="t"/>
          <a:lstStyle>
            <a:lvl1pPr algn="l">
              <a:defRPr sz="12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94872" y="8913925"/>
            <a:ext cx="36530280" cy="4600574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4225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2pPr>
            <a:lvl3pPr marL="2948448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2674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89689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1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4534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1957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79379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370751-032B-9447-8E4C-DC01E4CEF85E}" type="datetime1">
              <a:rPr lang="en-US" altLang="en-US"/>
              <a:pPr/>
              <a:t>6/11/18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06B9A-1122-ED40-B0A3-3E5B2870B0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25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11452" y="13738444"/>
            <a:ext cx="92474733" cy="38863906"/>
          </a:xfrm>
        </p:spPr>
        <p:txBody>
          <a:bodyPr/>
          <a:lstStyle>
            <a:lvl1pPr>
              <a:defRPr sz="9000"/>
            </a:lvl1pPr>
            <a:lvl2pPr>
              <a:defRPr sz="7800"/>
            </a:lvl2pPr>
            <a:lvl3pPr>
              <a:defRPr sz="6500"/>
            </a:lvl3pPr>
            <a:lvl4pPr>
              <a:defRPr sz="5700"/>
            </a:lvl4pPr>
            <a:lvl5pPr>
              <a:defRPr sz="5700"/>
            </a:lvl5pPr>
            <a:lvl6pPr>
              <a:defRPr sz="5700"/>
            </a:lvl6pPr>
            <a:lvl7pPr>
              <a:defRPr sz="5700"/>
            </a:lvl7pPr>
            <a:lvl8pPr>
              <a:defRPr sz="5700"/>
            </a:lvl8pPr>
            <a:lvl9pPr>
              <a:defRPr sz="5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502465" y="13738444"/>
            <a:ext cx="92474733" cy="38863906"/>
          </a:xfrm>
        </p:spPr>
        <p:txBody>
          <a:bodyPr/>
          <a:lstStyle>
            <a:lvl1pPr>
              <a:defRPr sz="9000"/>
            </a:lvl1pPr>
            <a:lvl2pPr>
              <a:defRPr sz="7800"/>
            </a:lvl2pPr>
            <a:lvl3pPr>
              <a:defRPr sz="6500"/>
            </a:lvl3pPr>
            <a:lvl4pPr>
              <a:defRPr sz="5700"/>
            </a:lvl4pPr>
            <a:lvl5pPr>
              <a:defRPr sz="5700"/>
            </a:lvl5pPr>
            <a:lvl6pPr>
              <a:defRPr sz="5700"/>
            </a:lvl6pPr>
            <a:lvl7pPr>
              <a:defRPr sz="5700"/>
            </a:lvl7pPr>
            <a:lvl8pPr>
              <a:defRPr sz="5700"/>
            </a:lvl8pPr>
            <a:lvl9pPr>
              <a:defRPr sz="5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C0F2E3-69EC-7A4B-8058-DC0E9B6B9665}" type="datetime1">
              <a:rPr lang="en-US" altLang="en-US"/>
              <a:pPr/>
              <a:t>6/11/18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84D7B-4D7B-3E47-B1DC-1EFDB1B3F8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4092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1944" y="901813"/>
            <a:ext cx="27542671" cy="2078777"/>
          </a:xfrm>
        </p:spPr>
        <p:txBody>
          <a:bodyPr>
            <a:noAutofit/>
          </a:bodyPr>
          <a:lstStyle>
            <a:lvl1pPr>
              <a:defRPr sz="4400"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5578" y="3962400"/>
            <a:ext cx="12961932" cy="7383462"/>
          </a:xfrm>
          <a:ln>
            <a:solidFill>
              <a:schemeClr val="tx1"/>
            </a:solidFill>
          </a:ln>
          <a:effectLst>
            <a:softEdge rad="31750"/>
          </a:effectLst>
        </p:spPr>
        <p:txBody>
          <a:bodyPr>
            <a:normAutofit/>
          </a:bodyPr>
          <a:lstStyle>
            <a:lvl1pPr marL="410256" indent="-410256">
              <a:buNone/>
              <a:defRPr sz="2900">
                <a:latin typeface="Arial"/>
                <a:cs typeface="Arial"/>
              </a:defRPr>
            </a:lvl1pPr>
            <a:lvl2pPr marL="793247" indent="-655629">
              <a:buFont typeface="Wingdings" charset="2"/>
              <a:buChar char="Ø"/>
              <a:defRPr sz="2300">
                <a:latin typeface="Arial"/>
                <a:cs typeface="Arial"/>
              </a:defRPr>
            </a:lvl2pPr>
            <a:lvl3pPr marL="929565" indent="-546573">
              <a:defRPr sz="1900">
                <a:latin typeface="Arial"/>
                <a:cs typeface="Arial"/>
              </a:defRPr>
            </a:lvl3pPr>
            <a:lvl4pPr marL="1202201" indent="-655629">
              <a:defRPr sz="1600">
                <a:latin typeface="Arial"/>
                <a:cs typeface="Arial"/>
              </a:defRPr>
            </a:lvl4pPr>
            <a:lvl5pPr marL="1448875" indent="-1448875">
              <a:defRPr sz="23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0"/>
          </p:nvPr>
        </p:nvSpPr>
        <p:spPr>
          <a:xfrm>
            <a:off x="14668823" y="3962400"/>
            <a:ext cx="13415328" cy="16484604"/>
          </a:xfrm>
        </p:spPr>
        <p:txBody>
          <a:bodyPr>
            <a:normAutofit/>
          </a:bodyPr>
          <a:lstStyle>
            <a:lvl1pPr marL="410256" indent="-410256">
              <a:buNone/>
              <a:defRPr sz="2900">
                <a:latin typeface="Arial"/>
                <a:cs typeface="Arial"/>
              </a:defRPr>
            </a:lvl1pPr>
            <a:lvl2pPr marL="793247" indent="-655629">
              <a:buFont typeface="Wingdings" charset="2"/>
              <a:buChar char="Ø"/>
              <a:defRPr sz="2300">
                <a:latin typeface="Arial"/>
                <a:cs typeface="Arial"/>
              </a:defRPr>
            </a:lvl2pPr>
            <a:lvl3pPr marL="929565" indent="-546573">
              <a:defRPr sz="1900">
                <a:latin typeface="Arial"/>
                <a:cs typeface="Arial"/>
              </a:defRPr>
            </a:lvl3pPr>
            <a:lvl4pPr marL="1202201" indent="-655629">
              <a:defRPr sz="1600">
                <a:latin typeface="Arial"/>
                <a:cs typeface="Arial"/>
              </a:defRPr>
            </a:lvl4pPr>
            <a:lvl5pPr marL="1448875" indent="-1448875">
              <a:defRPr sz="23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1"/>
          </p:nvPr>
        </p:nvSpPr>
        <p:spPr>
          <a:xfrm>
            <a:off x="28939178" y="3962400"/>
            <a:ext cx="13415328" cy="16779240"/>
          </a:xfrm>
        </p:spPr>
        <p:txBody>
          <a:bodyPr>
            <a:normAutofit/>
          </a:bodyPr>
          <a:lstStyle>
            <a:lvl1pPr marL="410256" indent="-410256">
              <a:buNone/>
              <a:defRPr sz="2900">
                <a:latin typeface="Arial"/>
                <a:cs typeface="Arial"/>
              </a:defRPr>
            </a:lvl1pPr>
            <a:lvl2pPr marL="793247" indent="-655629">
              <a:buFont typeface="Wingdings" charset="2"/>
              <a:buChar char="Ø"/>
              <a:defRPr sz="2300">
                <a:latin typeface="Arial"/>
                <a:cs typeface="Arial"/>
              </a:defRPr>
            </a:lvl2pPr>
            <a:lvl3pPr marL="929565" indent="-546573">
              <a:defRPr sz="1900">
                <a:latin typeface="Arial"/>
                <a:cs typeface="Arial"/>
              </a:defRPr>
            </a:lvl3pPr>
            <a:lvl4pPr marL="1202201" indent="-655629">
              <a:defRPr sz="1600">
                <a:latin typeface="Arial"/>
                <a:cs typeface="Arial"/>
              </a:defRPr>
            </a:lvl4pPr>
            <a:lvl5pPr marL="1448875" indent="-1448875">
              <a:defRPr sz="23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2"/>
          </p:nvPr>
        </p:nvSpPr>
        <p:spPr>
          <a:xfrm>
            <a:off x="815578" y="12018521"/>
            <a:ext cx="12961932" cy="8341401"/>
          </a:xfrm>
        </p:spPr>
        <p:txBody>
          <a:bodyPr>
            <a:normAutofit/>
          </a:bodyPr>
          <a:lstStyle>
            <a:lvl1pPr marL="410256" indent="-410256">
              <a:buNone/>
              <a:defRPr sz="2900">
                <a:latin typeface="Arial"/>
                <a:cs typeface="Arial"/>
              </a:defRPr>
            </a:lvl1pPr>
            <a:lvl2pPr marL="793247" indent="-655629">
              <a:buFont typeface="Wingdings" charset="2"/>
              <a:buChar char="Ø"/>
              <a:defRPr sz="2300">
                <a:latin typeface="Arial"/>
                <a:cs typeface="Arial"/>
              </a:defRPr>
            </a:lvl2pPr>
            <a:lvl3pPr marL="929565" indent="-546573">
              <a:defRPr sz="1900">
                <a:latin typeface="Arial"/>
                <a:cs typeface="Arial"/>
              </a:defRPr>
            </a:lvl3pPr>
            <a:lvl4pPr marL="1202201" indent="-655629">
              <a:defRPr sz="1600">
                <a:latin typeface="Arial"/>
                <a:cs typeface="Arial"/>
              </a:defRPr>
            </a:lvl4pPr>
            <a:lvl5pPr marL="1448875" indent="-1448875">
              <a:defRPr sz="23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0" y="16836"/>
            <a:ext cx="42976800" cy="624906"/>
          </a:xfrm>
          <a:prstGeom prst="rect">
            <a:avLst/>
          </a:prstGeom>
          <a:solidFill>
            <a:srgbClr val="AE1F3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lIns="91429" tIns="45715" rIns="91429" bIns="45715" rtlCol="0" anchor="ctr"/>
          <a:lstStyle/>
          <a:p>
            <a:pPr algn="ctr"/>
            <a:endParaRPr lang="en-US"/>
          </a:p>
        </p:txBody>
      </p:sp>
      <p:pic>
        <p:nvPicPr>
          <p:cNvPr id="14" name="Picture 13" descr="SBU vert1_2clr_pms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56" y="772320"/>
            <a:ext cx="3017044" cy="2461077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 flipV="1">
            <a:off x="-992" y="3363976"/>
            <a:ext cx="42946320" cy="75470"/>
          </a:xfrm>
          <a:prstGeom prst="rect">
            <a:avLst/>
          </a:prstGeom>
          <a:solidFill>
            <a:srgbClr val="AE1F3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lIns="91429" tIns="45715" rIns="91429" bIns="45715" rtlCol="0" anchor="ctr"/>
          <a:lstStyle/>
          <a:p>
            <a:pPr algn="ctr"/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895600" y="6324600"/>
            <a:ext cx="10287000" cy="914400"/>
          </a:xfrm>
        </p:spPr>
        <p:txBody>
          <a:bodyPr/>
          <a:lstStyle>
            <a:lvl1pPr>
              <a:defRPr sz="3200">
                <a:latin typeface="Franklin Gothic Medium" charset="0"/>
                <a:ea typeface="Franklin Gothic Medium" charset="0"/>
                <a:cs typeface="Franklin Gothic Medium" charset="0"/>
              </a:defRPr>
            </a:lvl1pPr>
            <a:lvl2pPr>
              <a:defRPr sz="3200">
                <a:latin typeface="Franklin Gothic Medium" charset="0"/>
                <a:ea typeface="Franklin Gothic Medium" charset="0"/>
                <a:cs typeface="Franklin Gothic Medium" charset="0"/>
              </a:defRPr>
            </a:lvl2pPr>
            <a:lvl3pPr>
              <a:defRPr sz="3200">
                <a:latin typeface="Franklin Gothic Medium" charset="0"/>
                <a:ea typeface="Franklin Gothic Medium" charset="0"/>
                <a:cs typeface="Franklin Gothic Medium" charset="0"/>
              </a:defRPr>
            </a:lvl3pPr>
            <a:lvl4pPr>
              <a:defRPr sz="3200">
                <a:latin typeface="Franklin Gothic Medium" charset="0"/>
                <a:ea typeface="Franklin Gothic Medium" charset="0"/>
                <a:cs typeface="Franklin Gothic Medium" charset="0"/>
              </a:defRPr>
            </a:lvl4pPr>
            <a:lvl5pPr>
              <a:defRPr sz="3200">
                <a:latin typeface="Franklin Gothic Medium" charset="0"/>
                <a:ea typeface="Franklin Gothic Medium" charset="0"/>
                <a:cs typeface="Franklin Gothic Medium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B9E48D-673B-0340-AC77-26263A737B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731442" y="658368"/>
            <a:ext cx="4483358" cy="26593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557FFD-4475-4145-AA2E-7DAC344826C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04488" y="640080"/>
            <a:ext cx="2724912" cy="272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34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B573C7-81A0-0240-B1B1-D971D4EBC443}" type="datetime1">
              <a:rPr lang="en-US" altLang="en-US"/>
              <a:pPr/>
              <a:t>6/11/18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22E3A9-B58B-B141-925D-08B163C0CD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032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7BBE28-6BDE-BD47-A6A2-28B4D15DDA4B}" type="datetime1">
              <a:rPr lang="en-US" altLang="en-US"/>
              <a:pPr/>
              <a:t>6/11/18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A97A49-E28E-2D4E-A2CE-CD2AB99163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8732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8849" y="837353"/>
            <a:ext cx="14139072" cy="3563620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02738" y="837359"/>
            <a:ext cx="24025225" cy="17949546"/>
          </a:xfrm>
        </p:spPr>
        <p:txBody>
          <a:bodyPr/>
          <a:lstStyle>
            <a:lvl1pPr>
              <a:defRPr sz="10200"/>
            </a:lvl1pPr>
            <a:lvl2pPr>
              <a:defRPr sz="9000"/>
            </a:lvl2pPr>
            <a:lvl3pPr>
              <a:defRPr sz="78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48849" y="4400979"/>
            <a:ext cx="14139072" cy="14385926"/>
          </a:xfrm>
        </p:spPr>
        <p:txBody>
          <a:bodyPr/>
          <a:lstStyle>
            <a:lvl1pPr marL="0" indent="0">
              <a:buNone/>
              <a:defRPr sz="4500"/>
            </a:lvl1pPr>
            <a:lvl2pPr marL="1474225" indent="0">
              <a:buNone/>
              <a:defRPr sz="3900"/>
            </a:lvl2pPr>
            <a:lvl3pPr marL="2948448" indent="0">
              <a:buNone/>
              <a:defRPr sz="3100"/>
            </a:lvl3pPr>
            <a:lvl4pPr marL="4422674" indent="0">
              <a:buNone/>
              <a:defRPr sz="2800"/>
            </a:lvl4pPr>
            <a:lvl5pPr marL="5896899" indent="0">
              <a:buNone/>
              <a:defRPr sz="2800"/>
            </a:lvl5pPr>
            <a:lvl6pPr marL="7371122" indent="0">
              <a:buNone/>
              <a:defRPr sz="2800"/>
            </a:lvl6pPr>
            <a:lvl7pPr marL="8845348" indent="0">
              <a:buNone/>
              <a:defRPr sz="2800"/>
            </a:lvl7pPr>
            <a:lvl8pPr marL="10319573" indent="0">
              <a:buNone/>
              <a:defRPr sz="2800"/>
            </a:lvl8pPr>
            <a:lvl9pPr marL="11793798" indent="0">
              <a:buNone/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55FEA0-2F82-D844-A347-C5A2D4CE85F1}" type="datetime1">
              <a:rPr lang="en-US" altLang="en-US"/>
              <a:pPr/>
              <a:t>6/11/18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4F8A47-C124-8C4B-B49E-A4260838FA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94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3754" y="14721847"/>
            <a:ext cx="25786080" cy="1737996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423754" y="1879177"/>
            <a:ext cx="25786080" cy="12618720"/>
          </a:xfrm>
        </p:spPr>
        <p:txBody>
          <a:bodyPr rtlCol="0">
            <a:normAutofit/>
          </a:bodyPr>
          <a:lstStyle>
            <a:lvl1pPr marL="0" indent="0">
              <a:buNone/>
              <a:defRPr sz="10200"/>
            </a:lvl1pPr>
            <a:lvl2pPr marL="1474225" indent="0">
              <a:buNone/>
              <a:defRPr sz="9000"/>
            </a:lvl2pPr>
            <a:lvl3pPr marL="2948448" indent="0">
              <a:buNone/>
              <a:defRPr sz="7800"/>
            </a:lvl3pPr>
            <a:lvl4pPr marL="4422674" indent="0">
              <a:buNone/>
              <a:defRPr sz="6500"/>
            </a:lvl4pPr>
            <a:lvl5pPr marL="5896899" indent="0">
              <a:buNone/>
              <a:defRPr sz="6500"/>
            </a:lvl5pPr>
            <a:lvl6pPr marL="7371122" indent="0">
              <a:buNone/>
              <a:defRPr sz="6500"/>
            </a:lvl6pPr>
            <a:lvl7pPr marL="8845348" indent="0">
              <a:buNone/>
              <a:defRPr sz="6500"/>
            </a:lvl7pPr>
            <a:lvl8pPr marL="10319573" indent="0">
              <a:buNone/>
              <a:defRPr sz="6500"/>
            </a:lvl8pPr>
            <a:lvl9pPr marL="11793798" indent="0">
              <a:buNone/>
              <a:defRPr sz="6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23754" y="16459843"/>
            <a:ext cx="25786080" cy="2468244"/>
          </a:xfrm>
        </p:spPr>
        <p:txBody>
          <a:bodyPr/>
          <a:lstStyle>
            <a:lvl1pPr marL="0" indent="0">
              <a:buNone/>
              <a:defRPr sz="4500"/>
            </a:lvl1pPr>
            <a:lvl2pPr marL="1474225" indent="0">
              <a:buNone/>
              <a:defRPr sz="3900"/>
            </a:lvl2pPr>
            <a:lvl3pPr marL="2948448" indent="0">
              <a:buNone/>
              <a:defRPr sz="3100"/>
            </a:lvl3pPr>
            <a:lvl4pPr marL="4422674" indent="0">
              <a:buNone/>
              <a:defRPr sz="2800"/>
            </a:lvl4pPr>
            <a:lvl5pPr marL="5896899" indent="0">
              <a:buNone/>
              <a:defRPr sz="2800"/>
            </a:lvl5pPr>
            <a:lvl6pPr marL="7371122" indent="0">
              <a:buNone/>
              <a:defRPr sz="2800"/>
            </a:lvl6pPr>
            <a:lvl7pPr marL="8845348" indent="0">
              <a:buNone/>
              <a:defRPr sz="2800"/>
            </a:lvl7pPr>
            <a:lvl8pPr marL="10319573" indent="0">
              <a:buNone/>
              <a:defRPr sz="2800"/>
            </a:lvl8pPr>
            <a:lvl9pPr marL="11793798" indent="0">
              <a:buNone/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7CA0F9-493D-624F-B05B-4D6D763286F1}" type="datetime1">
              <a:rPr lang="en-US" altLang="en-US"/>
              <a:pPr/>
              <a:t>6/11/18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42E243-4F56-F04D-AE06-F3CFCC5098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3393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149475" y="841375"/>
            <a:ext cx="3867785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294846" tIns="147423" rIns="294846" bIns="1474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149475" y="4906963"/>
            <a:ext cx="38677850" cy="1387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294846" tIns="147423" rIns="294846" bIns="1474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49475" y="19492913"/>
            <a:ext cx="10026650" cy="1119187"/>
          </a:xfrm>
          <a:prstGeom prst="rect">
            <a:avLst/>
          </a:prstGeom>
        </p:spPr>
        <p:txBody>
          <a:bodyPr vert="horz" wrap="square" lIns="294846" tIns="147423" rIns="294846" bIns="147423" numCol="1" anchor="ctr" anchorCtr="0" compatLnSpc="1">
            <a:prstTxWarp prst="textNoShape">
              <a:avLst/>
            </a:prstTxWarp>
          </a:bodyPr>
          <a:lstStyle>
            <a:lvl1pPr>
              <a:defRPr sz="3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C40D3049-C12F-3446-99C9-A1280CFF0BB0}" type="datetime1">
              <a:rPr lang="en-US" altLang="en-US"/>
              <a:pPr/>
              <a:t>6/11/18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684375" y="19492913"/>
            <a:ext cx="13608050" cy="1119187"/>
          </a:xfrm>
          <a:prstGeom prst="rect">
            <a:avLst/>
          </a:prstGeom>
        </p:spPr>
        <p:txBody>
          <a:bodyPr vert="horz" wrap="square" lIns="294846" tIns="147423" rIns="294846" bIns="147423" numCol="1" anchor="ctr" anchorCtr="0" compatLnSpc="1">
            <a:prstTxWarp prst="textNoShape">
              <a:avLst/>
            </a:prstTxWarp>
          </a:bodyPr>
          <a:lstStyle>
            <a:lvl1pPr algn="ctr">
              <a:defRPr sz="3900">
                <a:solidFill>
                  <a:srgbClr val="898989"/>
                </a:solidFill>
                <a:latin typeface="Calibri" pitchFamily="-108" charset="0"/>
                <a:ea typeface="ＭＳ Ｐゴシック" pitchFamily="-108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800675" y="19492913"/>
            <a:ext cx="10026650" cy="1119187"/>
          </a:xfrm>
          <a:prstGeom prst="rect">
            <a:avLst/>
          </a:prstGeom>
        </p:spPr>
        <p:txBody>
          <a:bodyPr vert="horz" wrap="square" lIns="294846" tIns="147423" rIns="294846" bIns="147423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F667985F-0190-B944-9852-8F913E5983A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803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txStyles>
    <p:titleStyle>
      <a:lvl1pPr algn="ctr" defTabSz="1471613" rtl="0" eaLnBrk="0" fontAlgn="base" hangingPunct="0">
        <a:spcBef>
          <a:spcPct val="0"/>
        </a:spcBef>
        <a:spcAft>
          <a:spcPct val="0"/>
        </a:spcAft>
        <a:defRPr sz="141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1471613" rtl="0" eaLnBrk="0" fontAlgn="base" hangingPunct="0">
        <a:spcBef>
          <a:spcPct val="0"/>
        </a:spcBef>
        <a:spcAft>
          <a:spcPct val="0"/>
        </a:spcAft>
        <a:defRPr sz="14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1471613" rtl="0" eaLnBrk="0" fontAlgn="base" hangingPunct="0">
        <a:spcBef>
          <a:spcPct val="0"/>
        </a:spcBef>
        <a:spcAft>
          <a:spcPct val="0"/>
        </a:spcAft>
        <a:defRPr sz="14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1471613" rtl="0" eaLnBrk="0" fontAlgn="base" hangingPunct="0">
        <a:spcBef>
          <a:spcPct val="0"/>
        </a:spcBef>
        <a:spcAft>
          <a:spcPct val="0"/>
        </a:spcAft>
        <a:defRPr sz="14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1471613" rtl="0" eaLnBrk="0" fontAlgn="base" hangingPunct="0">
        <a:spcBef>
          <a:spcPct val="0"/>
        </a:spcBef>
        <a:spcAft>
          <a:spcPct val="0"/>
        </a:spcAft>
        <a:defRPr sz="14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373903" algn="ctr" defTabSz="1473542" rtl="0" fontAlgn="base">
        <a:spcBef>
          <a:spcPct val="0"/>
        </a:spcBef>
        <a:spcAft>
          <a:spcPct val="0"/>
        </a:spcAft>
        <a:defRPr sz="14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747805" algn="ctr" defTabSz="1473542" rtl="0" fontAlgn="base">
        <a:spcBef>
          <a:spcPct val="0"/>
        </a:spcBef>
        <a:spcAft>
          <a:spcPct val="0"/>
        </a:spcAft>
        <a:defRPr sz="14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121708" algn="ctr" defTabSz="1473542" rtl="0" fontAlgn="base">
        <a:spcBef>
          <a:spcPct val="0"/>
        </a:spcBef>
        <a:spcAft>
          <a:spcPct val="0"/>
        </a:spcAft>
        <a:defRPr sz="14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495611" algn="ctr" defTabSz="1473542" rtl="0" fontAlgn="base">
        <a:spcBef>
          <a:spcPct val="0"/>
        </a:spcBef>
        <a:spcAft>
          <a:spcPct val="0"/>
        </a:spcAft>
        <a:defRPr sz="14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1101725" indent="-1101725" algn="l" defTabSz="14716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2392363" indent="-917575" algn="l" defTabSz="14716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90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3681413" indent="-733425" algn="l" defTabSz="14716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78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5157788" indent="-733425" algn="l" defTabSz="14716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65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6629400" indent="-733425" algn="l" defTabSz="14716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65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8108236" indent="-737112" algn="l" defTabSz="1474225" rtl="0" eaLnBrk="1" latinLnBrk="0" hangingPunct="1">
        <a:spcBef>
          <a:spcPct val="20000"/>
        </a:spcBef>
        <a:buFont typeface="Arial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82462" indent="-737112" algn="l" defTabSz="1474225" rtl="0" eaLnBrk="1" latinLnBrk="0" hangingPunct="1">
        <a:spcBef>
          <a:spcPct val="20000"/>
        </a:spcBef>
        <a:buFont typeface="Arial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56684" indent="-737112" algn="l" defTabSz="1474225" rtl="0" eaLnBrk="1" latinLnBrk="0" hangingPunct="1">
        <a:spcBef>
          <a:spcPct val="20000"/>
        </a:spcBef>
        <a:buFont typeface="Arial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30909" indent="-737112" algn="l" defTabSz="1474225" rtl="0" eaLnBrk="1" latinLnBrk="0" hangingPunct="1">
        <a:spcBef>
          <a:spcPct val="20000"/>
        </a:spcBef>
        <a:buFont typeface="Arial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74225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1pPr>
      <a:lvl2pPr marL="1474225" algn="l" defTabSz="1474225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2pPr>
      <a:lvl3pPr marL="2948448" algn="l" defTabSz="1474225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4422674" algn="l" defTabSz="1474225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4pPr>
      <a:lvl5pPr marL="5896899" algn="l" defTabSz="1474225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5pPr>
      <a:lvl6pPr marL="7371122" algn="l" defTabSz="1474225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6pPr>
      <a:lvl7pPr marL="8845348" algn="l" defTabSz="1474225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7pPr>
      <a:lvl8pPr marL="10319573" algn="l" defTabSz="1474225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8pPr>
      <a:lvl9pPr marL="11793798" algn="l" defTabSz="1474225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tiff"/><Relationship Id="rId11" Type="http://schemas.openxmlformats.org/officeDocument/2006/relationships/image" Target="../media/image12.emf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133"/>
          <p:cNvSpPr/>
          <p:nvPr/>
        </p:nvSpPr>
        <p:spPr>
          <a:xfrm>
            <a:off x="29279088" y="18882360"/>
            <a:ext cx="13295021" cy="1956816"/>
          </a:xfrm>
          <a:prstGeom prst="rect">
            <a:avLst/>
          </a:prstGeom>
          <a:ln w="6350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12081354" y="4681728"/>
            <a:ext cx="17069718" cy="2643470"/>
          </a:xfrm>
          <a:prstGeom prst="rect">
            <a:avLst/>
          </a:prstGeom>
          <a:ln w="6350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14337" name="Title 13"/>
          <p:cNvSpPr>
            <a:spLocks noGrp="1"/>
          </p:cNvSpPr>
          <p:nvPr>
            <p:ph type="title"/>
          </p:nvPr>
        </p:nvSpPr>
        <p:spPr>
          <a:xfrm>
            <a:off x="7321944" y="893023"/>
            <a:ext cx="27542671" cy="2078777"/>
          </a:xfrm>
        </p:spPr>
        <p:txBody>
          <a:bodyPr/>
          <a:lstStyle/>
          <a:p>
            <a:r>
              <a:rPr lang="en-US" altLang="en-US" sz="6800" b="1" dirty="0">
                <a:latin typeface="Franklin Gothic Medium" charset="0"/>
                <a:ea typeface="Franklin Gothic Medium" charset="0"/>
                <a:cs typeface="Franklin Gothic Medium" charset="0"/>
              </a:rPr>
              <a:t>Good View Hunting: Learning Photo Composition from Dense View Pairs</a:t>
            </a:r>
            <a:br>
              <a:rPr lang="en-US" altLang="en-US" sz="5400" dirty="0">
                <a:latin typeface="Arial" charset="0"/>
              </a:rPr>
            </a:br>
            <a:r>
              <a:rPr lang="en-US" altLang="en-US" sz="3600" dirty="0">
                <a:latin typeface="Century Schoolbook" charset="0"/>
                <a:ea typeface="Century Schoolbook" charset="0"/>
                <a:cs typeface="Century Schoolbook" charset="0"/>
              </a:rPr>
              <a:t>Zijun Wei</a:t>
            </a:r>
            <a:r>
              <a:rPr lang="en-US" altLang="en-US" sz="3600" baseline="30000" dirty="0">
                <a:latin typeface="Century Schoolbook" charset="0"/>
                <a:ea typeface="Century Schoolbook" charset="0"/>
                <a:cs typeface="Century Schoolbook" charset="0"/>
              </a:rPr>
              <a:t>1</a:t>
            </a:r>
            <a:r>
              <a:rPr lang="en-US" altLang="en-US" sz="3600" dirty="0">
                <a:latin typeface="Century Schoolbook" charset="0"/>
                <a:ea typeface="Century Schoolbook" charset="0"/>
                <a:cs typeface="Century Schoolbook" charset="0"/>
              </a:rPr>
              <a:t>, Jianming Zhang</a:t>
            </a:r>
            <a:r>
              <a:rPr lang="en-US" altLang="en-US" sz="3600" baseline="30000" dirty="0">
                <a:latin typeface="Century Schoolbook" charset="0"/>
                <a:ea typeface="Century Schoolbook" charset="0"/>
                <a:cs typeface="Century Schoolbook" charset="0"/>
              </a:rPr>
              <a:t>2</a:t>
            </a:r>
            <a:r>
              <a:rPr lang="en-US" altLang="en-US" sz="3600" dirty="0">
                <a:latin typeface="Century Schoolbook" charset="0"/>
                <a:ea typeface="Century Schoolbook" charset="0"/>
                <a:cs typeface="Century Schoolbook" charset="0"/>
              </a:rPr>
              <a:t>, Xiaohui Shen</a:t>
            </a:r>
            <a:r>
              <a:rPr lang="en-US" altLang="en-US" sz="3600" baseline="30000" dirty="0">
                <a:latin typeface="Century Schoolbook" charset="0"/>
                <a:ea typeface="Century Schoolbook" charset="0"/>
                <a:cs typeface="Century Schoolbook" charset="0"/>
              </a:rPr>
              <a:t>2</a:t>
            </a:r>
            <a:r>
              <a:rPr lang="en-US" altLang="en-US" sz="3600" dirty="0">
                <a:latin typeface="Century Schoolbook" charset="0"/>
                <a:ea typeface="Century Schoolbook" charset="0"/>
                <a:cs typeface="Century Schoolbook" charset="0"/>
              </a:rPr>
              <a:t>, Zhe Lin</a:t>
            </a:r>
            <a:r>
              <a:rPr lang="en-US" altLang="en-US" sz="3600" baseline="30000" dirty="0">
                <a:latin typeface="Century Schoolbook" charset="0"/>
                <a:ea typeface="Century Schoolbook" charset="0"/>
                <a:cs typeface="Century Schoolbook" charset="0"/>
              </a:rPr>
              <a:t>2</a:t>
            </a:r>
            <a:r>
              <a:rPr lang="en-US" altLang="en-US" sz="3600" dirty="0">
                <a:latin typeface="Century Schoolbook" charset="0"/>
                <a:ea typeface="Century Schoolbook" charset="0"/>
                <a:cs typeface="Century Schoolbook" charset="0"/>
              </a:rPr>
              <a:t>, Radomír Měch</a:t>
            </a:r>
            <a:r>
              <a:rPr lang="en-US" altLang="en-US" sz="3600" baseline="30000" dirty="0">
                <a:latin typeface="Century Schoolbook" charset="0"/>
                <a:ea typeface="Century Schoolbook" charset="0"/>
                <a:cs typeface="Century Schoolbook" charset="0"/>
              </a:rPr>
              <a:t>2</a:t>
            </a:r>
            <a:r>
              <a:rPr lang="en-US" altLang="en-US" sz="3600" dirty="0">
                <a:latin typeface="Century Schoolbook" charset="0"/>
                <a:ea typeface="Century Schoolbook" charset="0"/>
                <a:cs typeface="Century Schoolbook" charset="0"/>
              </a:rPr>
              <a:t>, Minh Hoai</a:t>
            </a:r>
            <a:r>
              <a:rPr lang="en-US" altLang="en-US" sz="3600" baseline="30000" dirty="0">
                <a:latin typeface="Century Schoolbook" charset="0"/>
                <a:ea typeface="Century Schoolbook" charset="0"/>
                <a:cs typeface="Century Schoolbook" charset="0"/>
              </a:rPr>
              <a:t>1</a:t>
            </a:r>
            <a:r>
              <a:rPr lang="en-US" altLang="en-US" sz="3600" dirty="0">
                <a:latin typeface="Century Schoolbook" charset="0"/>
                <a:ea typeface="Century Schoolbook" charset="0"/>
                <a:cs typeface="Century Schoolbook" charset="0"/>
              </a:rPr>
              <a:t>, Dimitris Samaras</a:t>
            </a:r>
            <a:r>
              <a:rPr lang="en-US" altLang="en-US" sz="3600" baseline="30000" dirty="0">
                <a:latin typeface="Century Schoolbook" charset="0"/>
                <a:ea typeface="Century Schoolbook" charset="0"/>
                <a:cs typeface="Century Schoolbook" charset="0"/>
              </a:rPr>
              <a:t>1</a:t>
            </a:r>
            <a:br>
              <a:rPr lang="en-US" altLang="en-US" sz="3600" dirty="0">
                <a:latin typeface="Century Schoolbook" charset="0"/>
                <a:ea typeface="Century Schoolbook" charset="0"/>
                <a:cs typeface="Century Schoolbook" charset="0"/>
              </a:rPr>
            </a:br>
            <a:r>
              <a:rPr lang="en-US" altLang="en-US" sz="4000" baseline="30000" dirty="0">
                <a:latin typeface="Century Schoolbook" charset="0"/>
                <a:ea typeface="Century Schoolbook" charset="0"/>
                <a:cs typeface="Century Schoolbook" charset="0"/>
              </a:rPr>
              <a:t>1</a:t>
            </a:r>
            <a:r>
              <a:rPr lang="en-US" altLang="en-US" sz="4000" dirty="0">
                <a:latin typeface="Century Schoolbook" charset="0"/>
                <a:ea typeface="Century Schoolbook" charset="0"/>
                <a:cs typeface="Century Schoolbook" charset="0"/>
              </a:rPr>
              <a:t>Stony Brook University, </a:t>
            </a:r>
            <a:r>
              <a:rPr lang="en-US" altLang="en-US" sz="4000" baseline="30000" dirty="0">
                <a:latin typeface="Century Schoolbook" charset="0"/>
                <a:ea typeface="Century Schoolbook" charset="0"/>
                <a:cs typeface="Century Schoolbook" charset="0"/>
              </a:rPr>
              <a:t>2</a:t>
            </a:r>
            <a:r>
              <a:rPr lang="en-US" altLang="en-US" sz="4000" dirty="0">
                <a:latin typeface="Century Schoolbook" charset="0"/>
                <a:ea typeface="Century Schoolbook" charset="0"/>
                <a:cs typeface="Century Schoolbook" charset="0"/>
              </a:rPr>
              <a:t>Adobe Research</a:t>
            </a:r>
          </a:p>
        </p:txBody>
      </p:sp>
      <p:sp>
        <p:nvSpPr>
          <p:cNvPr id="14346" name="TextBox 2"/>
          <p:cNvSpPr txBox="1">
            <a:spLocks noChangeArrowheads="1"/>
          </p:cNvSpPr>
          <p:nvPr/>
        </p:nvSpPr>
        <p:spPr bwMode="auto">
          <a:xfrm>
            <a:off x="40595550" y="1827100"/>
            <a:ext cx="184150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5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5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5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5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5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1471613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1471613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1471613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1471613" eaLnBrk="0" fontAlgn="base" hangingPunct="0">
              <a:spcBef>
                <a:spcPct val="0"/>
              </a:spcBef>
              <a:spcAft>
                <a:spcPct val="0"/>
              </a:spcAft>
              <a:defRPr sz="57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9148449" y="4310267"/>
            <a:ext cx="184731" cy="9694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398951" y="3623731"/>
            <a:ext cx="126109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Medium" charset="0"/>
                <a:ea typeface="Franklin Gothic Medium" charset="0"/>
                <a:cs typeface="Franklin Gothic Medium" charset="0"/>
              </a:rPr>
              <a:t>Motivation: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29397422" y="19063164"/>
            <a:ext cx="85307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ea typeface="Arial" charset="0"/>
                <a:cs typeface="Arial" charset="0"/>
              </a:rPr>
              <a:t>Acknowledgements:</a:t>
            </a:r>
          </a:p>
          <a:p>
            <a:r>
              <a:rPr lang="en-US" sz="2000" i="1" dirty="0">
                <a:ea typeface="Arial" charset="0"/>
                <a:cs typeface="Arial" charset="0"/>
              </a:rPr>
              <a:t>This project was partially supported by a gift from Adobe, NSF CNS-1718014, the Partner University Fund, and the SUNY2020 Infrastructure Transportation Security Center</a:t>
            </a:r>
          </a:p>
        </p:txBody>
      </p:sp>
      <p:cxnSp>
        <p:nvCxnSpPr>
          <p:cNvPr id="162" name="Straight Connector 161"/>
          <p:cNvCxnSpPr/>
          <p:nvPr/>
        </p:nvCxnSpPr>
        <p:spPr>
          <a:xfrm>
            <a:off x="36874023" y="9300378"/>
            <a:ext cx="0" cy="2624313"/>
          </a:xfrm>
          <a:prstGeom prst="line">
            <a:avLst/>
          </a:prstGeom>
          <a:ln w="12700">
            <a:solidFill>
              <a:schemeClr val="accent1"/>
            </a:solidFill>
            <a:bevel/>
          </a:ln>
          <a:effectLst>
            <a:outerShdw blurRad="40000" dist="20000" dir="5400000" sx="97000" sy="97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ectangle 105"/>
          <p:cNvSpPr/>
          <p:nvPr/>
        </p:nvSpPr>
        <p:spPr>
          <a:xfrm>
            <a:off x="29280488" y="8631936"/>
            <a:ext cx="13295376" cy="10097868"/>
          </a:xfrm>
          <a:prstGeom prst="rect">
            <a:avLst/>
          </a:prstGeom>
          <a:ln w="6350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29536050" y="8686800"/>
            <a:ext cx="12622239" cy="591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AE1F36"/>
                </a:solidFill>
                <a:ea typeface="Arial" charset="0"/>
                <a:cs typeface="Arial" charset="0"/>
              </a:rPr>
              <a:t>Quantitative Results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29397422" y="18135600"/>
            <a:ext cx="13170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AE1F36"/>
                </a:solidFill>
                <a:ea typeface="Arial" charset="0"/>
                <a:cs typeface="Arial" charset="0"/>
              </a:rPr>
              <a:t>For more comparisons, user studies, please checkout our paper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29400735" y="14573713"/>
            <a:ext cx="13347465" cy="591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AE1F36"/>
                </a:solidFill>
                <a:ea typeface="Arial" charset="0"/>
                <a:cs typeface="Arial" charset="0"/>
              </a:rPr>
              <a:t>Also works for panoramas</a:t>
            </a:r>
          </a:p>
        </p:txBody>
      </p:sp>
      <p:sp>
        <p:nvSpPr>
          <p:cNvPr id="70" name="Rectangle 69"/>
          <p:cNvSpPr/>
          <p:nvPr/>
        </p:nvSpPr>
        <p:spPr>
          <a:xfrm>
            <a:off x="400690" y="4681728"/>
            <a:ext cx="11455566" cy="12378775"/>
          </a:xfrm>
          <a:prstGeom prst="rect">
            <a:avLst/>
          </a:prstGeom>
          <a:ln w="6350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400689" y="3529235"/>
            <a:ext cx="11455567" cy="1014984"/>
          </a:xfrm>
          <a:prstGeom prst="rect">
            <a:avLst/>
          </a:prstGeom>
          <a:solidFill>
            <a:srgbClr val="256190"/>
          </a:solidFill>
          <a:ln w="6350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44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Suggesting Good Compositions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12081353" y="3529584"/>
            <a:ext cx="16934688" cy="1015663"/>
          </a:xfrm>
          <a:prstGeom prst="rect">
            <a:avLst/>
          </a:prstGeom>
          <a:solidFill>
            <a:srgbClr val="256190"/>
          </a:solidFill>
          <a:ln w="6350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60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4400" dirty="0">
                <a:latin typeface="Franklin Gothic Book" panose="020B0503020102020204" pitchFamily="34" charset="0"/>
              </a:rPr>
              <a:t>The Comparative Photo Composition Dataset (CPC)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29280489" y="7479792"/>
            <a:ext cx="13295021" cy="1015663"/>
          </a:xfrm>
          <a:prstGeom prst="rect">
            <a:avLst/>
          </a:prstGeom>
          <a:solidFill>
            <a:srgbClr val="256190"/>
          </a:solidFill>
          <a:ln w="6350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60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4400" dirty="0">
                <a:latin typeface="Franklin Gothic Book" panose="020B0503020102020204" pitchFamily="34" charset="0"/>
              </a:rPr>
              <a:t>Experimental Results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533399" y="9490770"/>
            <a:ext cx="1127746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AE1F36"/>
                </a:solidFill>
              </a:rPr>
              <a:t>Task: </a:t>
            </a:r>
            <a:r>
              <a:rPr lang="en-US" sz="3200" dirty="0"/>
              <a:t>Given an image, suggest views with good compositions </a:t>
            </a:r>
          </a:p>
          <a:p>
            <a:r>
              <a:rPr lang="en-US" sz="3200" dirty="0">
                <a:solidFill>
                  <a:srgbClr val="AE1F36"/>
                </a:solidFill>
              </a:rPr>
              <a:t>Challenges: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It</a:t>
            </a:r>
            <a:r>
              <a:rPr lang="zh-Hans" altLang="en-US" sz="3200" dirty="0"/>
              <a:t> </a:t>
            </a:r>
            <a:r>
              <a:rPr lang="en-US" altLang="zh-Hans" sz="3200" dirty="0"/>
              <a:t>is</a:t>
            </a:r>
            <a:r>
              <a:rPr lang="en-US" sz="3200" dirty="0"/>
              <a:t> a subjective task with various </a:t>
            </a:r>
            <a:r>
              <a:rPr lang="en-US" altLang="zh-Hans" sz="3200" dirty="0"/>
              <a:t>criteria</a:t>
            </a:r>
            <a:r>
              <a:rPr lang="en-US" sz="3200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An image can have multiple good composition views;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Subtle displacement may greatly change the composition quality;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Needs to be in real-time for smooth user-experience.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A85B94-C94D-A347-86D7-4925794FEA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2160" y="12952824"/>
            <a:ext cx="5297596" cy="16477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7050FB-09A1-3F40-AD25-5257055CFF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97422" y="9534650"/>
            <a:ext cx="12899686" cy="29994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4C4944-D7BE-A54F-B6E5-427A578DAF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97422" y="12979734"/>
            <a:ext cx="6947702" cy="1667448"/>
          </a:xfrm>
          <a:prstGeom prst="rect">
            <a:avLst/>
          </a:prstGeom>
        </p:spPr>
      </p:pic>
      <p:sp>
        <p:nvSpPr>
          <p:cNvPr id="110" name="TextBox 109">
            <a:extLst>
              <a:ext uri="{FF2B5EF4-FFF2-40B4-BE49-F238E27FC236}">
                <a16:creationId xmlns:a16="http://schemas.microsoft.com/office/drawing/2014/main" id="{32AF642C-13A9-9940-81A0-73252AEB0ACA}"/>
              </a:ext>
            </a:extLst>
          </p:cNvPr>
          <p:cNvSpPr txBox="1"/>
          <p:nvPr/>
        </p:nvSpPr>
        <p:spPr>
          <a:xfrm>
            <a:off x="29464514" y="9259436"/>
            <a:ext cx="7108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a typeface="Arial" charset="0"/>
                <a:cs typeface="Arial" charset="0"/>
              </a:rPr>
              <a:t>Image Cropping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E6E91E9B-584A-1242-A525-700D7AE9F6DE}"/>
              </a:ext>
            </a:extLst>
          </p:cNvPr>
          <p:cNvSpPr txBox="1"/>
          <p:nvPr/>
        </p:nvSpPr>
        <p:spPr>
          <a:xfrm>
            <a:off x="29461968" y="12560507"/>
            <a:ext cx="6892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a typeface="Arial" charset="0"/>
                <a:cs typeface="Arial" charset="0"/>
              </a:rPr>
              <a:t>Image Thumbnailing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AEA216E-6A0C-444F-B3F7-0D81B9E767E4}"/>
              </a:ext>
            </a:extLst>
          </p:cNvPr>
          <p:cNvSpPr txBox="1"/>
          <p:nvPr/>
        </p:nvSpPr>
        <p:spPr>
          <a:xfrm>
            <a:off x="36954050" y="12563856"/>
            <a:ext cx="5336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a typeface="Arial" charset="0"/>
                <a:cs typeface="Arial" charset="0"/>
              </a:rPr>
              <a:t>Efficiency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33D3E3D-6501-7A47-8D45-CB4F69FFEE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97422" y="15274850"/>
            <a:ext cx="9005353" cy="2854375"/>
          </a:xfrm>
          <a:prstGeom prst="rect">
            <a:avLst/>
          </a:prstGeom>
        </p:spPr>
      </p:pic>
      <p:sp>
        <p:nvSpPr>
          <p:cNvPr id="125" name="TextBox 124">
            <a:extLst>
              <a:ext uri="{FF2B5EF4-FFF2-40B4-BE49-F238E27FC236}">
                <a16:creationId xmlns:a16="http://schemas.microsoft.com/office/drawing/2014/main" id="{C120270B-B71D-1F44-8A69-17DA414A3F3B}"/>
              </a:ext>
            </a:extLst>
          </p:cNvPr>
          <p:cNvSpPr txBox="1"/>
          <p:nvPr/>
        </p:nvSpPr>
        <p:spPr>
          <a:xfrm>
            <a:off x="530352" y="13211387"/>
            <a:ext cx="747660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AE1F36"/>
                </a:solidFill>
              </a:rPr>
              <a:t>Our contributions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The </a:t>
            </a:r>
            <a:r>
              <a:rPr lang="en-US" sz="3200" b="1" dirty="0"/>
              <a:t>large scale Comparative Photo Composition (CPC)</a:t>
            </a:r>
            <a:r>
              <a:rPr lang="en-US" sz="3200" dirty="0"/>
              <a:t> dataset;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 novel knowledge-transfer framework to train a </a:t>
            </a:r>
            <a:r>
              <a:rPr lang="en-US" sz="3200" b="1" dirty="0"/>
              <a:t>real-time</a:t>
            </a:r>
            <a:r>
              <a:rPr lang="en-US" sz="3200" dirty="0"/>
              <a:t> good composition view proposal network (VPN) that works at 75+ FPS.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F388865-13E1-CC47-87A3-0635E3396F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4331" y="4982115"/>
            <a:ext cx="10507419" cy="4303886"/>
          </a:xfrm>
          <a:prstGeom prst="rect">
            <a:avLst/>
          </a:prstGeom>
        </p:spPr>
      </p:pic>
      <p:sp>
        <p:nvSpPr>
          <p:cNvPr id="137" name="TextBox 136">
            <a:extLst>
              <a:ext uri="{FF2B5EF4-FFF2-40B4-BE49-F238E27FC236}">
                <a16:creationId xmlns:a16="http://schemas.microsoft.com/office/drawing/2014/main" id="{6CD83C60-CEB1-DF44-92B9-1B900B612EC8}"/>
              </a:ext>
            </a:extLst>
          </p:cNvPr>
          <p:cNvSpPr txBox="1"/>
          <p:nvPr/>
        </p:nvSpPr>
        <p:spPr>
          <a:xfrm>
            <a:off x="12081353" y="7479792"/>
            <a:ext cx="16934688" cy="1015663"/>
          </a:xfrm>
          <a:prstGeom prst="rect">
            <a:avLst/>
          </a:prstGeom>
          <a:solidFill>
            <a:srgbClr val="256190"/>
          </a:solidFill>
          <a:ln w="6350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60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sz="4400" dirty="0">
                <a:latin typeface="Franklin Gothic Book" panose="020B0503020102020204" pitchFamily="34" charset="0"/>
              </a:rPr>
              <a:t>Teacher-Student Knowledge Transfer for Real-Time Proposal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6D1C575B-CD97-F24A-8120-926E6F689E3B}"/>
              </a:ext>
            </a:extLst>
          </p:cNvPr>
          <p:cNvSpPr txBox="1"/>
          <p:nvPr/>
        </p:nvSpPr>
        <p:spPr>
          <a:xfrm>
            <a:off x="12302743" y="4876800"/>
            <a:ext cx="117002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AE1F36"/>
                </a:solidFill>
              </a:rPr>
              <a:t>Properties: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 large range of scenes covering various number of objects.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Each image contains 24 user-ranked views.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More than 1,000,000 view pairs can be generated.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9486D5A-3D71-5E4B-8811-6C9E5B37AF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460" y="17907000"/>
            <a:ext cx="5902340" cy="293383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1BAE0E34-6DA4-8043-8067-4449384185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704806" y="15312823"/>
            <a:ext cx="3798868" cy="2816402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8010144" y="13809422"/>
            <a:ext cx="21003768" cy="7035698"/>
          </a:xfrm>
          <a:prstGeom prst="rect">
            <a:avLst/>
          </a:prstGeom>
          <a:ln w="6350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DDB6E683-FC52-7848-98BB-61631333F4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01584" y="14822424"/>
            <a:ext cx="20832707" cy="5885356"/>
          </a:xfrm>
          <a:prstGeom prst="rect">
            <a:avLst/>
          </a:prstGeom>
        </p:spPr>
      </p:pic>
      <p:sp>
        <p:nvSpPr>
          <p:cNvPr id="153" name="TextBox 152">
            <a:extLst>
              <a:ext uri="{FF2B5EF4-FFF2-40B4-BE49-F238E27FC236}">
                <a16:creationId xmlns:a16="http://schemas.microsoft.com/office/drawing/2014/main" id="{A8B9D55F-0B0B-764D-8A73-66E6FA3D5C5E}"/>
              </a:ext>
            </a:extLst>
          </p:cNvPr>
          <p:cNvSpPr txBox="1"/>
          <p:nvPr/>
        </p:nvSpPr>
        <p:spPr>
          <a:xfrm>
            <a:off x="24696036" y="5933182"/>
            <a:ext cx="41837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Hans" sz="3200" dirty="0">
                <a:solidFill>
                  <a:srgbClr val="AE1F36"/>
                </a:solidFill>
                <a:ea typeface="Arial" charset="0"/>
                <a:cs typeface="Arial" charset="0"/>
              </a:rPr>
              <a:t>data</a:t>
            </a:r>
            <a:r>
              <a:rPr lang="zh-Hans" altLang="en-US" sz="3200" dirty="0">
                <a:solidFill>
                  <a:srgbClr val="AE1F36"/>
                </a:solidFill>
                <a:ea typeface="Arial" charset="0"/>
                <a:cs typeface="Arial" charset="0"/>
              </a:rPr>
              <a:t> </a:t>
            </a:r>
            <a:r>
              <a:rPr lang="en-US" altLang="zh-Hans" sz="3200" dirty="0">
                <a:solidFill>
                  <a:srgbClr val="AE1F36"/>
                </a:solidFill>
                <a:ea typeface="Arial" charset="0"/>
                <a:cs typeface="Arial" charset="0"/>
              </a:rPr>
              <a:t>collection</a:t>
            </a:r>
            <a:endParaRPr lang="en-US" sz="3200" dirty="0">
              <a:solidFill>
                <a:srgbClr val="AE1F36"/>
              </a:solidFill>
              <a:ea typeface="Arial" charset="0"/>
              <a:cs typeface="Arial" charset="0"/>
            </a:endParaRPr>
          </a:p>
          <a:p>
            <a:pPr algn="ctr"/>
            <a:r>
              <a:rPr lang="en-US" sz="3200" dirty="0">
                <a:solidFill>
                  <a:srgbClr val="AE1F36"/>
                </a:solidFill>
                <a:ea typeface="Arial" charset="0"/>
                <a:cs typeface="Arial" charset="0"/>
              </a:rPr>
              <a:t>pipeline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3345AF00-EAB6-2044-A8C6-34CE321D30A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272571" y="3703320"/>
            <a:ext cx="12947185" cy="3728323"/>
          </a:xfrm>
          <a:prstGeom prst="rect">
            <a:avLst/>
          </a:prstGeom>
        </p:spPr>
      </p:pic>
      <p:cxnSp>
        <p:nvCxnSpPr>
          <p:cNvPr id="14339" name="Elbow Connector 14338">
            <a:extLst>
              <a:ext uri="{FF2B5EF4-FFF2-40B4-BE49-F238E27FC236}">
                <a16:creationId xmlns:a16="http://schemas.microsoft.com/office/drawing/2014/main" id="{663C13D8-41FD-BE40-A3E8-EB6DE0B24559}"/>
              </a:ext>
            </a:extLst>
          </p:cNvPr>
          <p:cNvCxnSpPr>
            <a:cxnSpLocks/>
            <a:endCxn id="48" idx="0"/>
          </p:cNvCxnSpPr>
          <p:nvPr/>
        </p:nvCxnSpPr>
        <p:spPr>
          <a:xfrm rot="5400000" flipH="1" flipV="1">
            <a:off x="35593468" y="10624465"/>
            <a:ext cx="322413" cy="9699131"/>
          </a:xfrm>
          <a:prstGeom prst="bentConnector3">
            <a:avLst>
              <a:gd name="adj1" fmla="val 146241"/>
            </a:avLst>
          </a:prstGeom>
          <a:ln w="53975">
            <a:solidFill>
              <a:srgbClr val="FFFF00"/>
            </a:solidFill>
            <a:prstDash val="dash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id="{314F08B6-54A8-BD45-924A-6751F8EE3504}"/>
              </a:ext>
            </a:extLst>
          </p:cNvPr>
          <p:cNvSpPr txBox="1"/>
          <p:nvPr/>
        </p:nvSpPr>
        <p:spPr>
          <a:xfrm>
            <a:off x="8763000" y="2436234"/>
            <a:ext cx="49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/>
              <a:t>zijwei@cs.stonybrook.edu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B356F1D-13CE-9440-9424-164B9B8A2BA3}"/>
              </a:ext>
            </a:extLst>
          </p:cNvPr>
          <p:cNvGrpSpPr/>
          <p:nvPr/>
        </p:nvGrpSpPr>
        <p:grpSpPr>
          <a:xfrm>
            <a:off x="38774227" y="18967196"/>
            <a:ext cx="3669173" cy="1835404"/>
            <a:chOff x="38053065" y="18964076"/>
            <a:chExt cx="3669173" cy="1835404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D537002-AA50-4747-ABF9-31084889FB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9886834" y="18964076"/>
              <a:ext cx="1835404" cy="1835404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C0A1678-1E5B-0C49-B65F-54BBB76276D7}"/>
                </a:ext>
              </a:extLst>
            </p:cNvPr>
            <p:cNvGrpSpPr/>
            <p:nvPr/>
          </p:nvGrpSpPr>
          <p:grpSpPr>
            <a:xfrm>
              <a:off x="38053065" y="19066642"/>
              <a:ext cx="3667539" cy="1573951"/>
              <a:chOff x="38837845" y="19149196"/>
              <a:chExt cx="3667539" cy="1573951"/>
            </a:xfrm>
          </p:grpSpPr>
          <p:sp>
            <p:nvSpPr>
              <p:cNvPr id="14349" name="Rectangle 14348">
                <a:extLst>
                  <a:ext uri="{FF2B5EF4-FFF2-40B4-BE49-F238E27FC236}">
                    <a16:creationId xmlns:a16="http://schemas.microsoft.com/office/drawing/2014/main" id="{422E20E3-F8E8-DD44-AFD4-E5CC75B59F99}"/>
                  </a:ext>
                </a:extLst>
              </p:cNvPr>
              <p:cNvSpPr/>
              <p:nvPr/>
            </p:nvSpPr>
            <p:spPr>
              <a:xfrm>
                <a:off x="38837845" y="19153487"/>
                <a:ext cx="3667539" cy="1569660"/>
              </a:xfrm>
              <a:prstGeom prst="rect">
                <a:avLst/>
              </a:prstGeom>
              <a:solidFill>
                <a:schemeClr val="lt1">
                  <a:alpha val="53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43A8606E-1BC8-884F-9A23-ADFA8F6BD7F4}"/>
                  </a:ext>
                </a:extLst>
              </p:cNvPr>
              <p:cNvSpPr txBox="1"/>
              <p:nvPr/>
            </p:nvSpPr>
            <p:spPr>
              <a:xfrm>
                <a:off x="38881689" y="19149196"/>
                <a:ext cx="189734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datasets, </a:t>
                </a:r>
              </a:p>
              <a:p>
                <a:r>
                  <a:rPr lang="en-US" sz="3200" dirty="0"/>
                  <a:t>code, </a:t>
                </a:r>
              </a:p>
              <a:p>
                <a:r>
                  <a:rPr lang="en-US" sz="3200" dirty="0"/>
                  <a:t>models: </a:t>
                </a:r>
              </a:p>
            </p:txBody>
          </p:sp>
        </p:grpSp>
      </p:grpSp>
      <p:sp>
        <p:nvSpPr>
          <p:cNvPr id="14350" name="Rectangle 14349">
            <a:extLst>
              <a:ext uri="{FF2B5EF4-FFF2-40B4-BE49-F238E27FC236}">
                <a16:creationId xmlns:a16="http://schemas.microsoft.com/office/drawing/2014/main" id="{A596D092-84D3-D84B-B872-C59C68020A7B}"/>
              </a:ext>
            </a:extLst>
          </p:cNvPr>
          <p:cNvSpPr/>
          <p:nvPr/>
        </p:nvSpPr>
        <p:spPr>
          <a:xfrm>
            <a:off x="454005" y="17145000"/>
            <a:ext cx="69373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High IoU (red) does not indicate high composition quality</a:t>
            </a:r>
          </a:p>
          <a:p>
            <a:r>
              <a:rPr lang="en-US" sz="2000" dirty="0"/>
              <a:t>Low IoU (yellow) does not indicate low composition quality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57A18A64-1C70-2544-B765-DE42CD7D8657}"/>
              </a:ext>
            </a:extLst>
          </p:cNvPr>
          <p:cNvSpPr/>
          <p:nvPr/>
        </p:nvSpPr>
        <p:spPr>
          <a:xfrm>
            <a:off x="29151072" y="3529583"/>
            <a:ext cx="13423392" cy="3794760"/>
          </a:xfrm>
          <a:prstGeom prst="rect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53" name="Striped Right Arrow 52">
            <a:extLst>
              <a:ext uri="{FF2B5EF4-FFF2-40B4-BE49-F238E27FC236}">
                <a16:creationId xmlns:a16="http://schemas.microsoft.com/office/drawing/2014/main" id="{1A5C47C1-1E38-364D-AE67-1C2151077FD2}"/>
              </a:ext>
            </a:extLst>
          </p:cNvPr>
          <p:cNvSpPr/>
          <p:nvPr/>
        </p:nvSpPr>
        <p:spPr>
          <a:xfrm>
            <a:off x="25755600" y="5268807"/>
            <a:ext cx="1929278" cy="674793"/>
          </a:xfrm>
          <a:prstGeom prst="stripedRightArrow">
            <a:avLst/>
          </a:prstGeom>
          <a:solidFill>
            <a:schemeClr val="accent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09697F-1243-4A44-8D6C-D9220B3FD4A4}"/>
              </a:ext>
            </a:extLst>
          </p:cNvPr>
          <p:cNvCxnSpPr/>
          <p:nvPr/>
        </p:nvCxnSpPr>
        <p:spPr>
          <a:xfrm flipH="1">
            <a:off x="29132784" y="4718304"/>
            <a:ext cx="0" cy="2569464"/>
          </a:xfrm>
          <a:prstGeom prst="line">
            <a:avLst/>
          </a:prstGeom>
          <a:ln w="15240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622FB49-E784-B94F-8337-442DA58220C1}"/>
              </a:ext>
            </a:extLst>
          </p:cNvPr>
          <p:cNvSpPr txBox="1"/>
          <p:nvPr/>
        </p:nvSpPr>
        <p:spPr>
          <a:xfrm>
            <a:off x="9148449" y="13944600"/>
            <a:ext cx="27059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Ground-truth</a:t>
            </a:r>
          </a:p>
          <a:p>
            <a:r>
              <a:rPr lang="en-US" sz="2000" dirty="0"/>
              <a:t>VPN suggestion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284BFE-DD18-DB43-96C6-5232A79650C2}"/>
              </a:ext>
            </a:extLst>
          </p:cNvPr>
          <p:cNvCxnSpPr/>
          <p:nvPr/>
        </p:nvCxnSpPr>
        <p:spPr>
          <a:xfrm>
            <a:off x="8322258" y="14173200"/>
            <a:ext cx="749192" cy="0"/>
          </a:xfrm>
          <a:prstGeom prst="line">
            <a:avLst/>
          </a:prstGeom>
          <a:ln w="50800">
            <a:solidFill>
              <a:srgbClr val="00FD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5FA2452-E60D-364C-AE2F-D7AF76D42488}"/>
              </a:ext>
            </a:extLst>
          </p:cNvPr>
          <p:cNvCxnSpPr/>
          <p:nvPr/>
        </p:nvCxnSpPr>
        <p:spPr>
          <a:xfrm>
            <a:off x="8322258" y="14478000"/>
            <a:ext cx="749192" cy="0"/>
          </a:xfrm>
          <a:prstGeom prst="line">
            <a:avLst/>
          </a:prstGeom>
          <a:ln w="50800">
            <a:solidFill>
              <a:srgbClr val="FFFF00"/>
            </a:solidFill>
            <a:prstDash val="dash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8" name="Rectangle 137">
            <a:extLst>
              <a:ext uri="{FF2B5EF4-FFF2-40B4-BE49-F238E27FC236}">
                <a16:creationId xmlns:a16="http://schemas.microsoft.com/office/drawing/2014/main" id="{D5C52D90-B973-CF41-BEE5-1C49080441C3}"/>
              </a:ext>
            </a:extLst>
          </p:cNvPr>
          <p:cNvSpPr/>
          <p:nvPr/>
        </p:nvSpPr>
        <p:spPr>
          <a:xfrm>
            <a:off x="12081353" y="8631936"/>
            <a:ext cx="16934688" cy="6019614"/>
          </a:xfrm>
          <a:prstGeom prst="rect">
            <a:avLst/>
          </a:prstGeom>
          <a:solidFill>
            <a:schemeClr val="lt1"/>
          </a:solidFill>
          <a:ln w="63500"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029E3FB4-6283-E04B-A969-D9F5A85438B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344400" y="8791053"/>
            <a:ext cx="9144000" cy="5686947"/>
          </a:xfrm>
          <a:prstGeom prst="rect">
            <a:avLst/>
          </a:prstGeom>
        </p:spPr>
      </p:pic>
      <p:sp>
        <p:nvSpPr>
          <p:cNvPr id="140" name="TextBox 139">
            <a:extLst>
              <a:ext uri="{FF2B5EF4-FFF2-40B4-BE49-F238E27FC236}">
                <a16:creationId xmlns:a16="http://schemas.microsoft.com/office/drawing/2014/main" id="{0D3ED491-ECA5-474D-B3CB-659072CE0854}"/>
              </a:ext>
            </a:extLst>
          </p:cNvPr>
          <p:cNvSpPr txBox="1"/>
          <p:nvPr/>
        </p:nvSpPr>
        <p:spPr>
          <a:xfrm>
            <a:off x="22174200" y="8763000"/>
            <a:ext cx="65841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AE1F36"/>
                </a:solidFill>
              </a:rPr>
              <a:t>The Teacher Net: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View Evaluation Net (VEN)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Takes an image, outputs a score for the image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Trained by ranking pairs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3A55AEBB-4B91-F74C-B379-31DB480786E5}"/>
              </a:ext>
            </a:extLst>
          </p:cNvPr>
          <p:cNvSpPr txBox="1"/>
          <p:nvPr/>
        </p:nvSpPr>
        <p:spPr>
          <a:xfrm>
            <a:off x="22174200" y="11506200"/>
            <a:ext cx="67770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AE1F36"/>
                </a:solidFill>
              </a:rPr>
              <a:t>The Student Net: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View Proposal Net (VPN)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Takes an image, output</a:t>
            </a:r>
            <a:r>
              <a:rPr lang="en-US" altLang="zh-Hans" sz="3200" dirty="0"/>
              <a:t>s</a:t>
            </a:r>
            <a:r>
              <a:rPr lang="en-US" sz="3200" dirty="0"/>
              <a:t> N scores for N candidate locations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Trained by the teacher net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 A novel loss function (see paper)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4318</TotalTime>
  <Words>299</Words>
  <Application>Microsoft Macintosh PowerPoint</Application>
  <PresentationFormat>Custom</PresentationFormat>
  <Paragraphs>49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ＭＳ Ｐゴシック</vt:lpstr>
      <vt:lpstr>Arial</vt:lpstr>
      <vt:lpstr>Calibri</vt:lpstr>
      <vt:lpstr>Century Schoolbook</vt:lpstr>
      <vt:lpstr>Franklin Gothic Book</vt:lpstr>
      <vt:lpstr>Franklin Gothic Medium</vt:lpstr>
      <vt:lpstr>Wingdings</vt:lpstr>
      <vt:lpstr>Office Theme</vt:lpstr>
      <vt:lpstr>Good View Hunting: Learning Photo Composition from Dense View Pairs Zijun Wei1, Jianming Zhang2, Xiaohui Shen2, Zhe Lin2, Radomír Měch2, Minh Hoai1, Dimitris Samaras1 1Stony Brook University, 2Adobe Research</vt:lpstr>
    </vt:vector>
  </TitlesOfParts>
  <Company>Univ. of Colorado at Colorado Springs</Company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title here:  Maybe add some pictures and/or school logo on the left and right authors and affiliation</dc:title>
  <dc:creator>Terry Boult</dc:creator>
  <cp:lastModifiedBy>Minh Hoai  Nguyen</cp:lastModifiedBy>
  <cp:revision>273</cp:revision>
  <cp:lastPrinted>2018-06-10T23:24:57Z</cp:lastPrinted>
  <dcterms:created xsi:type="dcterms:W3CDTF">2014-05-29T01:41:03Z</dcterms:created>
  <dcterms:modified xsi:type="dcterms:W3CDTF">2018-06-11T16:45:20Z</dcterms:modified>
</cp:coreProperties>
</file>